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8"/>
  </p:notesMasterIdLst>
  <p:sldIdLst>
    <p:sldId id="256" r:id="rId3"/>
    <p:sldId id="357" r:id="rId4"/>
    <p:sldId id="383" r:id="rId5"/>
    <p:sldId id="460" r:id="rId6"/>
    <p:sldId id="449" r:id="rId7"/>
    <p:sldId id="448" r:id="rId8"/>
    <p:sldId id="446" r:id="rId9"/>
    <p:sldId id="355" r:id="rId10"/>
    <p:sldId id="381" r:id="rId11"/>
    <p:sldId id="462" r:id="rId12"/>
    <p:sldId id="433" r:id="rId13"/>
    <p:sldId id="382" r:id="rId14"/>
    <p:sldId id="431" r:id="rId15"/>
    <p:sldId id="467" r:id="rId16"/>
    <p:sldId id="463" r:id="rId17"/>
    <p:sldId id="480" r:id="rId18"/>
    <p:sldId id="358" r:id="rId19"/>
    <p:sldId id="443" r:id="rId20"/>
    <p:sldId id="444" r:id="rId21"/>
    <p:sldId id="475" r:id="rId22"/>
    <p:sldId id="476" r:id="rId23"/>
    <p:sldId id="445" r:id="rId24"/>
    <p:sldId id="464" r:id="rId25"/>
    <p:sldId id="356" r:id="rId26"/>
    <p:sldId id="461" r:id="rId27"/>
    <p:sldId id="466" r:id="rId28"/>
    <p:sldId id="419" r:id="rId29"/>
    <p:sldId id="473" r:id="rId30"/>
    <p:sldId id="468" r:id="rId31"/>
    <p:sldId id="469" r:id="rId32"/>
    <p:sldId id="470" r:id="rId33"/>
    <p:sldId id="471" r:id="rId34"/>
    <p:sldId id="472" r:id="rId35"/>
    <p:sldId id="434" r:id="rId36"/>
    <p:sldId id="477" r:id="rId37"/>
    <p:sldId id="439" r:id="rId38"/>
    <p:sldId id="437" r:id="rId39"/>
    <p:sldId id="435" r:id="rId40"/>
    <p:sldId id="478" r:id="rId41"/>
    <p:sldId id="479" r:id="rId42"/>
    <p:sldId id="421" r:id="rId43"/>
    <p:sldId id="422" r:id="rId44"/>
    <p:sldId id="465" r:id="rId45"/>
    <p:sldId id="428" r:id="rId46"/>
    <p:sldId id="364"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D67B1"/>
    <a:srgbClr val="365A9C"/>
    <a:srgbClr val="1557AE"/>
    <a:srgbClr val="2F4F89"/>
    <a:srgbClr val="070337"/>
    <a:srgbClr val="C3C3C3"/>
    <a:srgbClr val="777777"/>
    <a:srgbClr val="9EA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90607" autoAdjust="0"/>
  </p:normalViewPr>
  <p:slideViewPr>
    <p:cSldViewPr snapToGrid="0">
      <p:cViewPr>
        <p:scale>
          <a:sx n="114" d="100"/>
          <a:sy n="114" d="100"/>
        </p:scale>
        <p:origin x="1344" y="48"/>
      </p:cViewPr>
      <p:guideLst>
        <p:guide orient="horz" pos="216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CX\Desktop\&#23454;&#395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Joy\Documents\Tencent%20Files\992051791\FileRecv\36&#36827;&#31243;1000&#24102;&#20018;&#3489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映射前</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Sheet4!$C$29:$C$32</c:f>
              <c:numCache>
                <c:formatCode>0_ </c:formatCode>
                <c:ptCount val="4"/>
                <c:pt idx="0">
                  <c:v>6</c:v>
                </c:pt>
                <c:pt idx="1">
                  <c:v>12</c:v>
                </c:pt>
                <c:pt idx="2">
                  <c:v>24</c:v>
                </c:pt>
                <c:pt idx="3">
                  <c:v>36</c:v>
                </c:pt>
              </c:numCache>
            </c:numRef>
          </c:cat>
          <c:val>
            <c:numRef>
              <c:f>Sheet4!$D$29:$D$32</c:f>
              <c:numCache>
                <c:formatCode>0.000_);[Red]\(0.000\)</c:formatCode>
                <c:ptCount val="4"/>
                <c:pt idx="0">
                  <c:v>159.41900000000001</c:v>
                </c:pt>
                <c:pt idx="1">
                  <c:v>223.23400000000001</c:v>
                </c:pt>
                <c:pt idx="2">
                  <c:v>418.06</c:v>
                </c:pt>
                <c:pt idx="3">
                  <c:v>734.14</c:v>
                </c:pt>
              </c:numCache>
            </c:numRef>
          </c:val>
          <c:extLst>
            <c:ext xmlns:c16="http://schemas.microsoft.com/office/drawing/2014/chart" uri="{C3380CC4-5D6E-409C-BE32-E72D297353CC}">
              <c16:uniqueId val="{00000000-08F6-4C05-94CB-7A299C001AD9}"/>
            </c:ext>
          </c:extLst>
        </c:ser>
        <c:ser>
          <c:idx val="1"/>
          <c:order val="1"/>
          <c:tx>
            <c:v>映射后</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1.1342645466637104E-2"/>
                  <c:y val="2.547901552293974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8F6-4C05-94CB-7A299C001AD9}"/>
                </c:ext>
              </c:extLst>
            </c:dLbl>
            <c:dLbl>
              <c:idx val="1"/>
              <c:layout>
                <c:manualLayout>
                  <c:x val="1.417830683329638E-2"/>
                  <c:y val="-4.07664248367035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8F6-4C05-94CB-7A299C001AD9}"/>
                </c:ext>
              </c:extLst>
            </c:dLbl>
            <c:dLbl>
              <c:idx val="2"/>
              <c:layout>
                <c:manualLayout>
                  <c:x val="8.5069840999778285E-3"/>
                  <c:y val="-5.60538341504674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8F6-4C05-94CB-7A299C001AD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Sheet4!$C$29:$C$32</c:f>
              <c:numCache>
                <c:formatCode>0_ </c:formatCode>
                <c:ptCount val="4"/>
                <c:pt idx="0">
                  <c:v>6</c:v>
                </c:pt>
                <c:pt idx="1">
                  <c:v>12</c:v>
                </c:pt>
                <c:pt idx="2">
                  <c:v>24</c:v>
                </c:pt>
                <c:pt idx="3">
                  <c:v>36</c:v>
                </c:pt>
              </c:numCache>
            </c:numRef>
          </c:cat>
          <c:val>
            <c:numRef>
              <c:f>Sheet4!$E$29:$E$32</c:f>
              <c:numCache>
                <c:formatCode>0.000_);[Red]\(0.000\)</c:formatCode>
                <c:ptCount val="4"/>
                <c:pt idx="0">
                  <c:v>158.465</c:v>
                </c:pt>
                <c:pt idx="1">
                  <c:v>218.71299999999999</c:v>
                </c:pt>
                <c:pt idx="2">
                  <c:v>404.017</c:v>
                </c:pt>
                <c:pt idx="3">
                  <c:v>694.61400000000003</c:v>
                </c:pt>
              </c:numCache>
            </c:numRef>
          </c:val>
          <c:extLst>
            <c:ext xmlns:c16="http://schemas.microsoft.com/office/drawing/2014/chart" uri="{C3380CC4-5D6E-409C-BE32-E72D297353CC}">
              <c16:uniqueId val="{00000001-08F6-4C05-94CB-7A299C001AD9}"/>
            </c:ext>
          </c:extLst>
        </c:ser>
        <c:dLbls>
          <c:dLblPos val="outEnd"/>
          <c:showLegendKey val="0"/>
          <c:showVal val="1"/>
          <c:showCatName val="0"/>
          <c:showSerName val="0"/>
          <c:showPercent val="0"/>
          <c:showBubbleSize val="0"/>
        </c:dLbls>
        <c:gapWidth val="100"/>
        <c:overlap val="-24"/>
        <c:axId val="1985280511"/>
        <c:axId val="1985273855"/>
      </c:barChart>
      <c:catAx>
        <c:axId val="1985280511"/>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ltLang="en-US"/>
                  <a:t>线程数</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0_ "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985273855"/>
        <c:crosses val="autoZero"/>
        <c:auto val="1"/>
        <c:lblAlgn val="ctr"/>
        <c:lblOffset val="100"/>
        <c:noMultiLvlLbl val="0"/>
      </c:catAx>
      <c:valAx>
        <c:axId val="198527385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ltLang="en-US"/>
                  <a:t>平均运行时间</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0.000_);[Red]\(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9852805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串行版本</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程序主体FMG运行时间</c:v>
                </c:pt>
              </c:strCache>
            </c:strRef>
          </c:cat>
          <c:val>
            <c:numRef>
              <c:f>Sheet1!$B$2</c:f>
              <c:numCache>
                <c:formatCode>General</c:formatCode>
                <c:ptCount val="1"/>
                <c:pt idx="0">
                  <c:v>1096</c:v>
                </c:pt>
              </c:numCache>
            </c:numRef>
          </c:val>
          <c:extLst>
            <c:ext xmlns:c16="http://schemas.microsoft.com/office/drawing/2014/chart" uri="{C3380CC4-5D6E-409C-BE32-E72D297353CC}">
              <c16:uniqueId val="{00000000-7B86-4251-B98A-C5535A901128}"/>
            </c:ext>
          </c:extLst>
        </c:ser>
        <c:ser>
          <c:idx val="1"/>
          <c:order val="1"/>
          <c:tx>
            <c:strRef>
              <c:f>Sheet1!$C$1</c:f>
              <c:strCache>
                <c:ptCount val="1"/>
                <c:pt idx="0">
                  <c:v>OpenMP版本</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程序主体FMG运行时间</c:v>
                </c:pt>
              </c:strCache>
            </c:strRef>
          </c:cat>
          <c:val>
            <c:numRef>
              <c:f>Sheet1!$C$2</c:f>
              <c:numCache>
                <c:formatCode>General</c:formatCode>
                <c:ptCount val="1"/>
                <c:pt idx="0">
                  <c:v>192</c:v>
                </c:pt>
              </c:numCache>
            </c:numRef>
          </c:val>
          <c:extLst>
            <c:ext xmlns:c16="http://schemas.microsoft.com/office/drawing/2014/chart" uri="{C3380CC4-5D6E-409C-BE32-E72D297353CC}">
              <c16:uniqueId val="{00000001-7B86-4251-B98A-C5535A901128}"/>
            </c:ext>
          </c:extLst>
        </c:ser>
        <c:ser>
          <c:idx val="2"/>
          <c:order val="2"/>
          <c:tx>
            <c:strRef>
              <c:f>Sheet1!$D$1</c:f>
              <c:strCache>
                <c:ptCount val="1"/>
                <c:pt idx="0">
                  <c:v>GPU版本</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程序主体FMG运行时间</c:v>
                </c:pt>
              </c:strCache>
            </c:strRef>
          </c:cat>
          <c:val>
            <c:numRef>
              <c:f>Sheet1!$D$2</c:f>
              <c:numCache>
                <c:formatCode>General</c:formatCode>
                <c:ptCount val="1"/>
                <c:pt idx="0">
                  <c:v>29.2</c:v>
                </c:pt>
              </c:numCache>
            </c:numRef>
          </c:val>
          <c:extLst>
            <c:ext xmlns:c16="http://schemas.microsoft.com/office/drawing/2014/chart" uri="{C3380CC4-5D6E-409C-BE32-E72D297353CC}">
              <c16:uniqueId val="{00000002-7B86-4251-B98A-C5535A901128}"/>
            </c:ext>
          </c:extLst>
        </c:ser>
        <c:ser>
          <c:idx val="3"/>
          <c:order val="3"/>
          <c:tx>
            <c:strRef>
              <c:f>Sheet1!$E$1</c:f>
              <c:strCache>
                <c:ptCount val="1"/>
                <c:pt idx="0">
                  <c:v>GPU版本不包含主机设备间数据传输时间</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程序主体FMG运行时间</c:v>
                </c:pt>
              </c:strCache>
            </c:strRef>
          </c:cat>
          <c:val>
            <c:numRef>
              <c:f>Sheet1!$E$2</c:f>
              <c:numCache>
                <c:formatCode>General</c:formatCode>
                <c:ptCount val="1"/>
                <c:pt idx="0">
                  <c:v>13.2</c:v>
                </c:pt>
              </c:numCache>
            </c:numRef>
          </c:val>
          <c:extLst>
            <c:ext xmlns:c16="http://schemas.microsoft.com/office/drawing/2014/chart" uri="{C3380CC4-5D6E-409C-BE32-E72D297353CC}">
              <c16:uniqueId val="{00000003-7B86-4251-B98A-C5535A901128}"/>
            </c:ext>
          </c:extLst>
        </c:ser>
        <c:dLbls>
          <c:dLblPos val="outEnd"/>
          <c:showLegendKey val="0"/>
          <c:showVal val="1"/>
          <c:showCatName val="0"/>
          <c:showSerName val="0"/>
          <c:showPercent val="0"/>
          <c:showBubbleSize val="0"/>
        </c:dLbls>
        <c:gapWidth val="100"/>
        <c:overlap val="-24"/>
        <c:axId val="722012784"/>
        <c:axId val="722015280"/>
      </c:barChart>
      <c:catAx>
        <c:axId val="7220127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722015280"/>
        <c:crosses val="autoZero"/>
        <c:auto val="1"/>
        <c:lblAlgn val="ctr"/>
        <c:lblOffset val="100"/>
        <c:noMultiLvlLbl val="0"/>
      </c:catAx>
      <c:valAx>
        <c:axId val="72201528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zh-CN"/>
                  <a:t>时间单位</a:t>
                </a:r>
                <a:r>
                  <a:rPr lang="en-US"/>
                  <a:t>/s</a:t>
                </a:r>
                <a:endParaRPr lang="zh-CN"/>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7220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ltDnDiag">
              <a:fgClr>
                <a:schemeClr val="tx1"/>
              </a:fgClr>
              <a:bgClr>
                <a:schemeClr val="bg1"/>
              </a:bgClr>
            </a:pattFill>
            <a:ln>
              <a:solidFill>
                <a:sysClr val="windowText" lastClr="000000"/>
              </a:solidFill>
            </a:ln>
            <a:effectLst/>
          </c:spPr>
          <c:invertIfNegative val="0"/>
          <c:cat>
            <c:strRef>
              <c:f>chapter5!$B$7:$B$9</c:f>
              <c:strCache>
                <c:ptCount val="3"/>
                <c:pt idx="0">
                  <c:v>block</c:v>
                </c:pt>
                <c:pt idx="1">
                  <c:v>METIS</c:v>
                </c:pt>
                <c:pt idx="2">
                  <c:v>PGAMAP</c:v>
                </c:pt>
              </c:strCache>
            </c:strRef>
          </c:cat>
          <c:val>
            <c:numRef>
              <c:f>chapter5!$C$11:$C$13</c:f>
              <c:numCache>
                <c:formatCode>General</c:formatCode>
                <c:ptCount val="3"/>
                <c:pt idx="0">
                  <c:v>2959</c:v>
                </c:pt>
                <c:pt idx="1">
                  <c:v>2392</c:v>
                </c:pt>
                <c:pt idx="2">
                  <c:v>2231</c:v>
                </c:pt>
              </c:numCache>
            </c:numRef>
          </c:val>
          <c:extLst>
            <c:ext xmlns:c16="http://schemas.microsoft.com/office/drawing/2014/chart" uri="{C3380CC4-5D6E-409C-BE32-E72D297353CC}">
              <c16:uniqueId val="{00000000-F03C-41D2-AB72-6EA892104661}"/>
            </c:ext>
          </c:extLst>
        </c:ser>
        <c:dLbls>
          <c:showLegendKey val="0"/>
          <c:showVal val="0"/>
          <c:showCatName val="0"/>
          <c:showSerName val="0"/>
          <c:showPercent val="0"/>
          <c:showBubbleSize val="0"/>
        </c:dLbls>
        <c:gapWidth val="219"/>
        <c:overlap val="-27"/>
        <c:axId val="538228736"/>
        <c:axId val="641543552"/>
      </c:barChart>
      <c:lineChart>
        <c:grouping val="standard"/>
        <c:varyColors val="0"/>
        <c:ser>
          <c:idx val="1"/>
          <c:order val="1"/>
          <c:spPr>
            <a:ln w="28575" cap="rnd">
              <a:solidFill>
                <a:schemeClr val="tx1">
                  <a:alpha val="96000"/>
                </a:schemeClr>
              </a:solidFill>
              <a:round/>
            </a:ln>
            <a:effectLst/>
          </c:spPr>
          <c:marker>
            <c:symbol val="circle"/>
            <c:size val="5"/>
            <c:spPr>
              <a:solidFill>
                <a:schemeClr val="tx1"/>
              </a:solidFill>
              <a:ln w="9525">
                <a:solidFill>
                  <a:schemeClr val="tx1"/>
                </a:solidFill>
              </a:ln>
              <a:effectLst/>
            </c:spPr>
          </c:marker>
          <c:dLbls>
            <c:dLbl>
              <c:idx val="0"/>
              <c:layout>
                <c:manualLayout>
                  <c:x val="-2.5889967637540454E-2"/>
                  <c:y val="-5.38226196012194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3C-41D2-AB72-6EA892104661}"/>
                </c:ext>
              </c:extLst>
            </c:dLbl>
            <c:dLbl>
              <c:idx val="1"/>
              <c:layout>
                <c:manualLayout>
                  <c:x val="-4.9802337931791514E-2"/>
                  <c:y val="-6.00284985217417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9.8326042578011086E-2"/>
                      <c:h val="4.3416343292016726E-2"/>
                    </c:manualLayout>
                  </c15:layout>
                </c:ext>
                <c:ext xmlns:c16="http://schemas.microsoft.com/office/drawing/2014/chart" uri="{C3380CC4-5D6E-409C-BE32-E72D297353CC}">
                  <c16:uniqueId val="{00000002-F03C-41D2-AB72-6EA892104661}"/>
                </c:ext>
              </c:extLst>
            </c:dLbl>
            <c:dLbl>
              <c:idx val="2"/>
              <c:layout>
                <c:manualLayout>
                  <c:x val="-2.2653721682847898E-2"/>
                  <c:y val="-3.42507579280487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03C-41D2-AB72-6EA89210466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chapter5!$D$11:$D$13</c:f>
              <c:numCache>
                <c:formatCode>General</c:formatCode>
                <c:ptCount val="3"/>
                <c:pt idx="0">
                  <c:v>1</c:v>
                </c:pt>
                <c:pt idx="1">
                  <c:v>1.24</c:v>
                </c:pt>
                <c:pt idx="2">
                  <c:v>1.33</c:v>
                </c:pt>
              </c:numCache>
            </c:numRef>
          </c:val>
          <c:smooth val="0"/>
          <c:extLst>
            <c:ext xmlns:c16="http://schemas.microsoft.com/office/drawing/2014/chart" uri="{C3380CC4-5D6E-409C-BE32-E72D297353CC}">
              <c16:uniqueId val="{00000004-F03C-41D2-AB72-6EA892104661}"/>
            </c:ext>
          </c:extLst>
        </c:ser>
        <c:dLbls>
          <c:showLegendKey val="0"/>
          <c:showVal val="0"/>
          <c:showCatName val="0"/>
          <c:showSerName val="0"/>
          <c:showPercent val="0"/>
          <c:showBubbleSize val="0"/>
        </c:dLbls>
        <c:marker val="1"/>
        <c:smooth val="0"/>
        <c:axId val="538229760"/>
        <c:axId val="641589248"/>
      </c:lineChart>
      <c:valAx>
        <c:axId val="641543552"/>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solidFill>
                    <a:latin typeface="宋体" panose="02010600030101010101" pitchFamily="2" charset="-122"/>
                    <a:ea typeface="宋体" panose="02010600030101010101" pitchFamily="2" charset="-122"/>
                    <a:cs typeface="+mn-cs"/>
                  </a:defRPr>
                </a:pPr>
                <a:r>
                  <a:rPr lang="zh-CN" altLang="en-US" sz="1050">
                    <a:solidFill>
                      <a:schemeClr val="tx1"/>
                    </a:solidFill>
                    <a:latin typeface="宋体" panose="02010600030101010101" pitchFamily="2" charset="-122"/>
                    <a:ea typeface="宋体" panose="02010600030101010101" pitchFamily="2" charset="-122"/>
                  </a:rPr>
                  <a:t>运行时间</a:t>
                </a:r>
                <a:r>
                  <a:rPr lang="en-US" altLang="zh-CN" sz="105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endParaRPr lang="zh-CN" altLang="en-US" sz="105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c:rich>
          </c:tx>
          <c:layout>
            <c:manualLayout>
              <c:xMode val="edge"/>
              <c:yMode val="edge"/>
              <c:x val="3.3333333333333333E-2"/>
              <c:y val="0.2667862350539516"/>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538228736"/>
        <c:crosses val="autoZero"/>
        <c:crossBetween val="between"/>
      </c:valAx>
      <c:catAx>
        <c:axId val="5382287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pPr>
            <a:endParaRPr lang="zh-CN"/>
          </a:p>
        </c:txPr>
        <c:crossAx val="641543552"/>
        <c:crosses val="autoZero"/>
        <c:auto val="1"/>
        <c:lblAlgn val="ctr"/>
        <c:lblOffset val="100"/>
        <c:noMultiLvlLbl val="0"/>
      </c:catAx>
      <c:valAx>
        <c:axId val="641589248"/>
        <c:scaling>
          <c:orientation val="minMax"/>
          <c:min val="0.5"/>
        </c:scaling>
        <c:delete val="0"/>
        <c:axPos val="r"/>
        <c:title>
          <c:tx>
            <c:rich>
              <a:bodyPr rot="-5400000" spcFirstLastPara="1" vertOverflow="ellipsis" vert="horz" wrap="square" anchor="ctr" anchorCtr="1"/>
              <a:lstStyle/>
              <a:p>
                <a:pPr>
                  <a:defRPr sz="1050" b="0" i="0" u="none" strike="noStrike" kern="1200" baseline="0">
                    <a:solidFill>
                      <a:schemeClr val="tx1"/>
                    </a:solidFill>
                    <a:latin typeface="宋体" panose="02010600030101010101" pitchFamily="2" charset="-122"/>
                    <a:ea typeface="宋体" panose="02010600030101010101" pitchFamily="2" charset="-122"/>
                    <a:cs typeface="+mn-cs"/>
                  </a:defRPr>
                </a:pPr>
                <a:r>
                  <a:rPr lang="zh-CN" altLang="en-US" sz="1050">
                    <a:solidFill>
                      <a:schemeClr val="tx1"/>
                    </a:solidFill>
                    <a:latin typeface="宋体" panose="02010600030101010101" pitchFamily="2" charset="-122"/>
                    <a:ea typeface="宋体" panose="02010600030101010101" pitchFamily="2" charset="-122"/>
                  </a:rPr>
                  <a:t>加速比</a:t>
                </a:r>
              </a:p>
            </c:rich>
          </c:tx>
          <c:layout>
            <c:manualLayout>
              <c:xMode val="edge"/>
              <c:yMode val="edge"/>
              <c:x val="0.92054155730533682"/>
              <c:y val="0.29456401283172939"/>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538229760"/>
        <c:crosses val="max"/>
        <c:crossBetween val="between"/>
      </c:valAx>
      <c:catAx>
        <c:axId val="538229760"/>
        <c:scaling>
          <c:orientation val="minMax"/>
        </c:scaling>
        <c:delete val="1"/>
        <c:axPos val="t"/>
        <c:majorTickMark val="out"/>
        <c:minorTickMark val="none"/>
        <c:tickLblPos val="nextTo"/>
        <c:crossAx val="64158924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12" Type="http://schemas.openxmlformats.org/officeDocument/2006/relationships/image" Target="../media/image57.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4B63E-223A-4ECA-99BF-2ACABC2C06D6}"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97608-0EF3-4B76-99D4-DD8DA00112E2}" type="slidenum">
              <a:rPr lang="zh-CN" altLang="en-US" smtClean="0"/>
              <a:t>‹#›</a:t>
            </a:fld>
            <a:endParaRPr lang="zh-CN" altLang="en-US"/>
          </a:p>
        </p:txBody>
      </p:sp>
    </p:spTree>
    <p:extLst>
      <p:ext uri="{BB962C8B-B14F-4D97-AF65-F5344CB8AC3E}">
        <p14:creationId xmlns:p14="http://schemas.microsoft.com/office/powerpoint/2010/main" val="487387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97608-0EF3-4B76-99D4-DD8DA00112E2}" type="slidenum">
              <a:rPr lang="zh-CN" altLang="en-US" smtClean="0"/>
              <a:t>1</a:t>
            </a:fld>
            <a:endParaRPr lang="zh-CN" altLang="en-US"/>
          </a:p>
        </p:txBody>
      </p:sp>
    </p:spTree>
    <p:extLst>
      <p:ext uri="{BB962C8B-B14F-4D97-AF65-F5344CB8AC3E}">
        <p14:creationId xmlns:p14="http://schemas.microsoft.com/office/powerpoint/2010/main" val="4288387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处理器（核级）优化，这张图主要是为了说明，优化代码主要受到 </a:t>
            </a:r>
            <a:r>
              <a:rPr lang="en-US" altLang="zh-CN" dirty="0"/>
              <a:t>1</a:t>
            </a:r>
            <a:r>
              <a:rPr lang="zh-CN" altLang="en-US" dirty="0"/>
              <a:t>）本身的计算量；</a:t>
            </a:r>
            <a:r>
              <a:rPr lang="en-US" altLang="zh-CN" dirty="0"/>
              <a:t>2</a:t>
            </a:r>
            <a:r>
              <a:rPr lang="zh-CN" altLang="en-US" dirty="0"/>
              <a:t>）可加速比；</a:t>
            </a:r>
            <a:r>
              <a:rPr lang="en-US" altLang="zh-CN" dirty="0"/>
              <a:t>3</a:t>
            </a:r>
            <a:r>
              <a:rPr lang="zh-CN" altLang="en-US" dirty="0"/>
              <a:t>）固有的通信或者同步等待开销 </a:t>
            </a:r>
            <a:r>
              <a:rPr lang="en-US" altLang="zh-CN" dirty="0"/>
              <a:t>3</a:t>
            </a:r>
            <a:r>
              <a:rPr lang="zh-CN" altLang="en-US" dirty="0"/>
              <a:t>个方面的影响</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16</a:t>
            </a:fld>
            <a:endParaRPr lang="zh-CN" altLang="en-US"/>
          </a:p>
        </p:txBody>
      </p:sp>
    </p:spTree>
    <p:extLst>
      <p:ext uri="{BB962C8B-B14F-4D97-AF65-F5344CB8AC3E}">
        <p14:creationId xmlns:p14="http://schemas.microsoft.com/office/powerpoint/2010/main" val="421168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处理器（核级）优化</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17</a:t>
            </a:fld>
            <a:endParaRPr lang="zh-CN" altLang="en-US"/>
          </a:p>
        </p:txBody>
      </p:sp>
    </p:spTree>
    <p:extLst>
      <p:ext uri="{BB962C8B-B14F-4D97-AF65-F5344CB8AC3E}">
        <p14:creationId xmlns:p14="http://schemas.microsoft.com/office/powerpoint/2010/main" val="302967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同构：针对</a:t>
            </a:r>
            <a:r>
              <a:rPr lang="en-US" altLang="zh-CN" dirty="0"/>
              <a:t>NUMA</a:t>
            </a:r>
            <a:r>
              <a:rPr lang="zh-CN" altLang="en-US" dirty="0"/>
              <a:t>架构进行数据防止优化，与线程映射优化</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18</a:t>
            </a:fld>
            <a:endParaRPr lang="zh-CN" altLang="en-US"/>
          </a:p>
        </p:txBody>
      </p:sp>
    </p:spTree>
    <p:extLst>
      <p:ext uri="{BB962C8B-B14F-4D97-AF65-F5344CB8AC3E}">
        <p14:creationId xmlns:p14="http://schemas.microsoft.com/office/powerpoint/2010/main" val="4062547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处理器（核级）优化</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19</a:t>
            </a:fld>
            <a:endParaRPr lang="zh-CN" altLang="en-US"/>
          </a:p>
        </p:txBody>
      </p:sp>
    </p:spTree>
    <p:extLst>
      <p:ext uri="{BB962C8B-B14F-4D97-AF65-F5344CB8AC3E}">
        <p14:creationId xmlns:p14="http://schemas.microsoft.com/office/powerpoint/2010/main" val="372833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目前复杂应用系统面临着全系统、 全物理过程、 自然尺度的计算模拟，</a:t>
            </a:r>
            <a:r>
              <a:rPr lang="zh-CN" altLang="en-US" dirty="0"/>
              <a:t> 需对不同应用进行特定研究</a:t>
            </a:r>
            <a:br>
              <a:rPr lang="zh-CN" altLang="en-US" dirty="0"/>
            </a:br>
            <a:r>
              <a:rPr lang="zh-CN" altLang="zh-CN"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dirty="0">
                <a:latin typeface="Times New Roman" panose="02020603050405020304" pitchFamily="18" charset="0"/>
                <a:cs typeface="Times New Roman" panose="02020603050405020304" pitchFamily="18" charset="0"/>
              </a:rPr>
              <a:t>University of California, Berkeley</a:t>
            </a:r>
            <a:r>
              <a:rPr lang="zh-CN" altLang="zh-CN" sz="1200" b="0" i="0" kern="1200" dirty="0">
                <a:solidFill>
                  <a:schemeClr val="tx1"/>
                </a:solidFill>
                <a:effectLst/>
                <a:latin typeface="+mn-lt"/>
                <a:ea typeface="+mn-ea"/>
                <a:cs typeface="+mn-cs"/>
              </a:rPr>
              <a:t>对科学工程计算应用的分类标准主要分为：</a:t>
            </a:r>
            <a:r>
              <a:rPr lang="en-US" altLang="zh-CN" sz="1200" b="0" i="0" kern="1200" dirty="0">
                <a:solidFill>
                  <a:schemeClr val="tx1"/>
                </a:solidFill>
                <a:effectLst/>
                <a:latin typeface="+mn-lt"/>
                <a:ea typeface="+mn-ea"/>
                <a:cs typeface="+mn-cs"/>
              </a:rPr>
              <a:t>1</a:t>
            </a:r>
            <a:r>
              <a:rPr lang="zh-CN" altLang="zh-CN" sz="1200" b="0" i="0" kern="1200" dirty="0">
                <a:solidFill>
                  <a:schemeClr val="tx1"/>
                </a:solidFill>
                <a:effectLst/>
                <a:latin typeface="+mn-lt"/>
                <a:ea typeface="+mn-ea"/>
                <a:cs typeface="+mn-cs"/>
              </a:rPr>
              <a:t>）稠密线性代数方程组；</a:t>
            </a:r>
            <a:r>
              <a:rPr lang="en-US" altLang="zh-CN" sz="1200" b="0" i="0" kern="1200" dirty="0">
                <a:solidFill>
                  <a:schemeClr val="tx1"/>
                </a:solidFill>
                <a:effectLst/>
                <a:latin typeface="+mn-lt"/>
                <a:ea typeface="+mn-ea"/>
                <a:cs typeface="+mn-cs"/>
              </a:rPr>
              <a:t>2</a:t>
            </a:r>
            <a:r>
              <a:rPr lang="zh-CN" altLang="zh-CN" sz="1200" b="0" i="0" kern="1200" dirty="0">
                <a:solidFill>
                  <a:schemeClr val="tx1"/>
                </a:solidFill>
                <a:effectLst/>
                <a:latin typeface="+mn-lt"/>
                <a:ea typeface="+mn-ea"/>
                <a:cs typeface="+mn-cs"/>
              </a:rPr>
              <a:t>）稀疏线性代数方程组；</a:t>
            </a:r>
            <a:r>
              <a:rPr lang="en-US" altLang="zh-CN" sz="1200" b="0" i="0" kern="1200" dirty="0">
                <a:solidFill>
                  <a:schemeClr val="tx1"/>
                </a:solidFill>
                <a:effectLst/>
                <a:latin typeface="+mn-lt"/>
                <a:ea typeface="+mn-ea"/>
                <a:cs typeface="+mn-cs"/>
              </a:rPr>
              <a:t>3</a:t>
            </a:r>
            <a:r>
              <a:rPr lang="zh-CN" altLang="zh-CN" sz="1200" b="0" i="0" kern="1200" dirty="0">
                <a:solidFill>
                  <a:schemeClr val="tx1"/>
                </a:solidFill>
                <a:effectLst/>
                <a:latin typeface="+mn-lt"/>
                <a:ea typeface="+mn-ea"/>
                <a:cs typeface="+mn-cs"/>
              </a:rPr>
              <a:t>）谱方法；</a:t>
            </a:r>
            <a:r>
              <a:rPr lang="en-US" altLang="zh-CN" sz="1200" b="0" i="0" kern="1200" dirty="0">
                <a:solidFill>
                  <a:schemeClr val="tx1"/>
                </a:solidFill>
                <a:effectLst/>
                <a:latin typeface="+mn-lt"/>
                <a:ea typeface="+mn-ea"/>
                <a:cs typeface="+mn-cs"/>
              </a:rPr>
              <a:t>4</a:t>
            </a:r>
            <a:r>
              <a:rPr lang="zh-CN" altLang="zh-CN" sz="1200" b="0" i="0" kern="1200" dirty="0">
                <a:solidFill>
                  <a:schemeClr val="tx1"/>
                </a:solidFill>
                <a:effectLst/>
                <a:latin typeface="+mn-lt"/>
                <a:ea typeface="+mn-ea"/>
                <a:cs typeface="+mn-cs"/>
              </a:rPr>
              <a:t>）多体问题；</a:t>
            </a:r>
            <a:r>
              <a:rPr lang="en-US" altLang="zh-CN" sz="1200" b="0" i="0" kern="1200" dirty="0">
                <a:solidFill>
                  <a:schemeClr val="tx1"/>
                </a:solidFill>
                <a:effectLst/>
                <a:latin typeface="+mn-lt"/>
                <a:ea typeface="+mn-ea"/>
                <a:cs typeface="+mn-cs"/>
              </a:rPr>
              <a:t>5</a:t>
            </a:r>
            <a:r>
              <a:rPr lang="zh-CN" altLang="zh-CN" sz="1200" b="0" i="0" kern="1200" dirty="0">
                <a:solidFill>
                  <a:schemeClr val="tx1"/>
                </a:solidFill>
                <a:effectLst/>
                <a:latin typeface="+mn-lt"/>
                <a:ea typeface="+mn-ea"/>
                <a:cs typeface="+mn-cs"/>
              </a:rPr>
              <a:t>）结构网格；</a:t>
            </a:r>
            <a:r>
              <a:rPr lang="en-US" altLang="zh-CN" sz="1200" b="0" i="0" kern="1200" dirty="0">
                <a:solidFill>
                  <a:schemeClr val="tx1"/>
                </a:solidFill>
                <a:effectLst/>
                <a:latin typeface="+mn-lt"/>
                <a:ea typeface="+mn-ea"/>
                <a:cs typeface="+mn-cs"/>
              </a:rPr>
              <a:t>6</a:t>
            </a:r>
            <a:r>
              <a:rPr lang="zh-CN" altLang="zh-CN" sz="1200" b="0" i="0" kern="1200" dirty="0">
                <a:solidFill>
                  <a:schemeClr val="tx1"/>
                </a:solidFill>
                <a:effectLst/>
                <a:latin typeface="+mn-lt"/>
                <a:ea typeface="+mn-ea"/>
                <a:cs typeface="+mn-cs"/>
              </a:rPr>
              <a:t>）非结构网格；</a:t>
            </a:r>
            <a:r>
              <a:rPr lang="en-US" altLang="zh-CN" sz="1200" b="0" i="0" kern="1200" dirty="0">
                <a:solidFill>
                  <a:schemeClr val="tx1"/>
                </a:solidFill>
                <a:effectLst/>
                <a:latin typeface="+mn-lt"/>
                <a:ea typeface="+mn-ea"/>
                <a:cs typeface="+mn-cs"/>
              </a:rPr>
              <a:t>7</a:t>
            </a:r>
            <a:r>
              <a:rPr lang="zh-CN" altLang="zh-CN"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MapReduce</a:t>
            </a:r>
            <a:r>
              <a:rPr lang="zh-CN" altLang="zh-CN"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zh-CN" sz="1200" b="0" i="0" kern="1200" dirty="0">
                <a:solidFill>
                  <a:schemeClr val="tx1"/>
                </a:solidFill>
                <a:effectLst/>
                <a:latin typeface="+mn-lt"/>
                <a:ea typeface="+mn-ea"/>
                <a:cs typeface="+mn-cs"/>
              </a:rPr>
              <a:t>）组合逻辑；</a:t>
            </a:r>
            <a:r>
              <a:rPr lang="en-US" altLang="zh-CN" sz="1200" b="0" i="0" kern="1200" dirty="0">
                <a:solidFill>
                  <a:schemeClr val="tx1"/>
                </a:solidFill>
                <a:effectLst/>
                <a:latin typeface="+mn-lt"/>
                <a:ea typeface="+mn-ea"/>
                <a:cs typeface="+mn-cs"/>
              </a:rPr>
              <a:t>9</a:t>
            </a:r>
            <a:r>
              <a:rPr lang="zh-CN" altLang="zh-CN" sz="1200" b="0" i="0" kern="1200" dirty="0">
                <a:solidFill>
                  <a:schemeClr val="tx1"/>
                </a:solidFill>
                <a:effectLst/>
                <a:latin typeface="+mn-lt"/>
                <a:ea typeface="+mn-ea"/>
                <a:cs typeface="+mn-cs"/>
              </a:rPr>
              <a:t>）图的遍历；</a:t>
            </a:r>
            <a:r>
              <a:rPr lang="en-US" altLang="zh-CN" sz="1200" b="0" i="0" kern="1200" dirty="0">
                <a:solidFill>
                  <a:schemeClr val="tx1"/>
                </a:solidFill>
                <a:effectLst/>
                <a:latin typeface="+mn-lt"/>
                <a:ea typeface="+mn-ea"/>
                <a:cs typeface="+mn-cs"/>
              </a:rPr>
              <a:t>10</a:t>
            </a:r>
            <a:r>
              <a:rPr lang="zh-CN" altLang="zh-CN" sz="1200" b="0" i="0" kern="1200" dirty="0">
                <a:solidFill>
                  <a:schemeClr val="tx1"/>
                </a:solidFill>
                <a:effectLst/>
                <a:latin typeface="+mn-lt"/>
                <a:ea typeface="+mn-ea"/>
                <a:cs typeface="+mn-cs"/>
              </a:rPr>
              <a:t>）动态规划；</a:t>
            </a:r>
            <a:r>
              <a:rPr lang="en-US" altLang="zh-CN" sz="1200" b="0" i="0" kern="1200" dirty="0">
                <a:solidFill>
                  <a:schemeClr val="tx1"/>
                </a:solidFill>
                <a:effectLst/>
                <a:latin typeface="+mn-lt"/>
                <a:ea typeface="+mn-ea"/>
                <a:cs typeface="+mn-cs"/>
              </a:rPr>
              <a:t>11</a:t>
            </a:r>
            <a:r>
              <a:rPr lang="zh-CN" altLang="zh-CN" sz="1200" b="0" i="0" kern="1200" dirty="0">
                <a:solidFill>
                  <a:schemeClr val="tx1"/>
                </a:solidFill>
                <a:effectLst/>
                <a:latin typeface="+mn-lt"/>
                <a:ea typeface="+mn-ea"/>
                <a:cs typeface="+mn-cs"/>
              </a:rPr>
              <a:t>）回溯和分支限界；</a:t>
            </a:r>
            <a:r>
              <a:rPr lang="en-US" altLang="zh-CN" sz="1200" b="0" i="0" kern="1200" dirty="0">
                <a:solidFill>
                  <a:schemeClr val="tx1"/>
                </a:solidFill>
                <a:effectLst/>
                <a:latin typeface="+mn-lt"/>
                <a:ea typeface="+mn-ea"/>
                <a:cs typeface="+mn-cs"/>
              </a:rPr>
              <a:t>12</a:t>
            </a:r>
            <a:r>
              <a:rPr lang="zh-CN" altLang="zh-CN" sz="1200" b="0" i="0" kern="1200" dirty="0">
                <a:solidFill>
                  <a:schemeClr val="tx1"/>
                </a:solidFill>
                <a:effectLst/>
                <a:latin typeface="+mn-lt"/>
                <a:ea typeface="+mn-ea"/>
                <a:cs typeface="+mn-cs"/>
              </a:rPr>
              <a:t>）图的模型；</a:t>
            </a:r>
            <a:r>
              <a:rPr lang="en-US" altLang="zh-CN" sz="1200" b="0" i="0" kern="1200" dirty="0">
                <a:solidFill>
                  <a:schemeClr val="tx1"/>
                </a:solidFill>
                <a:effectLst/>
                <a:latin typeface="+mn-lt"/>
                <a:ea typeface="+mn-ea"/>
                <a:cs typeface="+mn-cs"/>
              </a:rPr>
              <a:t>13</a:t>
            </a:r>
            <a:r>
              <a:rPr lang="zh-CN" altLang="zh-CN" sz="1200" b="0" i="0" kern="1200" dirty="0">
                <a:solidFill>
                  <a:schemeClr val="tx1"/>
                </a:solidFill>
                <a:effectLst/>
                <a:latin typeface="+mn-lt"/>
                <a:ea typeface="+mn-ea"/>
                <a:cs typeface="+mn-cs"/>
              </a:rPr>
              <a:t>）有限状态机。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针对其算法特点、 体系结构适应性、 计算复杂度、 访存复杂度和通信复杂度进行相应优化</a:t>
            </a:r>
            <a:r>
              <a:rPr lang="zh-CN" altLang="en-US" dirty="0"/>
              <a:t> </a:t>
            </a:r>
            <a:br>
              <a:rPr lang="zh-CN" altLang="en-US" dirty="0"/>
            </a:b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697608-0EF3-4B76-99D4-DD8DA00112E2}" type="slidenum">
              <a:rPr lang="zh-CN" altLang="en-US" smtClean="0"/>
              <a:t>20</a:t>
            </a:fld>
            <a:endParaRPr lang="zh-CN" altLang="en-US"/>
          </a:p>
        </p:txBody>
      </p:sp>
    </p:spTree>
    <p:extLst>
      <p:ext uri="{BB962C8B-B14F-4D97-AF65-F5344CB8AC3E}">
        <p14:creationId xmlns:p14="http://schemas.microsoft.com/office/powerpoint/2010/main" val="195129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目前复杂应用系统面临着全系统、 全物理过程、 自然尺度的计算模拟，</a:t>
            </a:r>
            <a:r>
              <a:rPr lang="zh-CN" altLang="en-US" dirty="0"/>
              <a:t> 需对不同应用进行特定研究</a:t>
            </a:r>
            <a:br>
              <a:rPr lang="zh-CN" altLang="en-US" dirty="0"/>
            </a:br>
            <a:r>
              <a:rPr lang="zh-CN" altLang="zh-CN"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dirty="0">
                <a:latin typeface="Times New Roman" panose="02020603050405020304" pitchFamily="18" charset="0"/>
                <a:cs typeface="Times New Roman" panose="02020603050405020304" pitchFamily="18" charset="0"/>
              </a:rPr>
              <a:t>University of California, Berkeley</a:t>
            </a:r>
            <a:r>
              <a:rPr lang="zh-CN" altLang="zh-CN" sz="1200" b="0" i="0" kern="1200" dirty="0">
                <a:solidFill>
                  <a:schemeClr val="tx1"/>
                </a:solidFill>
                <a:effectLst/>
                <a:latin typeface="+mn-lt"/>
                <a:ea typeface="+mn-ea"/>
                <a:cs typeface="+mn-cs"/>
              </a:rPr>
              <a:t>对科学工程计算应用的分类标准主要分为：</a:t>
            </a:r>
            <a:r>
              <a:rPr lang="en-US" altLang="zh-CN" sz="1200" b="0" i="0" kern="1200" dirty="0">
                <a:solidFill>
                  <a:schemeClr val="tx1"/>
                </a:solidFill>
                <a:effectLst/>
                <a:latin typeface="+mn-lt"/>
                <a:ea typeface="+mn-ea"/>
                <a:cs typeface="+mn-cs"/>
              </a:rPr>
              <a:t>1</a:t>
            </a:r>
            <a:r>
              <a:rPr lang="zh-CN" altLang="zh-CN" sz="1200" b="0" i="0" kern="1200" dirty="0">
                <a:solidFill>
                  <a:schemeClr val="tx1"/>
                </a:solidFill>
                <a:effectLst/>
                <a:latin typeface="+mn-lt"/>
                <a:ea typeface="+mn-ea"/>
                <a:cs typeface="+mn-cs"/>
              </a:rPr>
              <a:t>）稠密线性代数方程组；</a:t>
            </a:r>
            <a:r>
              <a:rPr lang="en-US" altLang="zh-CN" sz="1200" b="0" i="0" kern="1200" dirty="0">
                <a:solidFill>
                  <a:schemeClr val="tx1"/>
                </a:solidFill>
                <a:effectLst/>
                <a:latin typeface="+mn-lt"/>
                <a:ea typeface="+mn-ea"/>
                <a:cs typeface="+mn-cs"/>
              </a:rPr>
              <a:t>2</a:t>
            </a:r>
            <a:r>
              <a:rPr lang="zh-CN" altLang="zh-CN" sz="1200" b="0" i="0" kern="1200" dirty="0">
                <a:solidFill>
                  <a:schemeClr val="tx1"/>
                </a:solidFill>
                <a:effectLst/>
                <a:latin typeface="+mn-lt"/>
                <a:ea typeface="+mn-ea"/>
                <a:cs typeface="+mn-cs"/>
              </a:rPr>
              <a:t>）稀疏线性代数方程组；</a:t>
            </a:r>
            <a:r>
              <a:rPr lang="en-US" altLang="zh-CN" sz="1200" b="0" i="0" kern="1200" dirty="0">
                <a:solidFill>
                  <a:schemeClr val="tx1"/>
                </a:solidFill>
                <a:effectLst/>
                <a:latin typeface="+mn-lt"/>
                <a:ea typeface="+mn-ea"/>
                <a:cs typeface="+mn-cs"/>
              </a:rPr>
              <a:t>3</a:t>
            </a:r>
            <a:r>
              <a:rPr lang="zh-CN" altLang="zh-CN" sz="1200" b="0" i="0" kern="1200" dirty="0">
                <a:solidFill>
                  <a:schemeClr val="tx1"/>
                </a:solidFill>
                <a:effectLst/>
                <a:latin typeface="+mn-lt"/>
                <a:ea typeface="+mn-ea"/>
                <a:cs typeface="+mn-cs"/>
              </a:rPr>
              <a:t>）谱方法；</a:t>
            </a:r>
            <a:r>
              <a:rPr lang="en-US" altLang="zh-CN" sz="1200" b="0" i="0" kern="1200" dirty="0">
                <a:solidFill>
                  <a:schemeClr val="tx1"/>
                </a:solidFill>
                <a:effectLst/>
                <a:latin typeface="+mn-lt"/>
                <a:ea typeface="+mn-ea"/>
                <a:cs typeface="+mn-cs"/>
              </a:rPr>
              <a:t>4</a:t>
            </a:r>
            <a:r>
              <a:rPr lang="zh-CN" altLang="zh-CN" sz="1200" b="0" i="0" kern="1200" dirty="0">
                <a:solidFill>
                  <a:schemeClr val="tx1"/>
                </a:solidFill>
                <a:effectLst/>
                <a:latin typeface="+mn-lt"/>
                <a:ea typeface="+mn-ea"/>
                <a:cs typeface="+mn-cs"/>
              </a:rPr>
              <a:t>）多体问题；</a:t>
            </a:r>
            <a:r>
              <a:rPr lang="en-US" altLang="zh-CN" sz="1200" b="0" i="0" kern="1200" dirty="0">
                <a:solidFill>
                  <a:schemeClr val="tx1"/>
                </a:solidFill>
                <a:effectLst/>
                <a:latin typeface="+mn-lt"/>
                <a:ea typeface="+mn-ea"/>
                <a:cs typeface="+mn-cs"/>
              </a:rPr>
              <a:t>5</a:t>
            </a:r>
            <a:r>
              <a:rPr lang="zh-CN" altLang="zh-CN" sz="1200" b="0" i="0" kern="1200" dirty="0">
                <a:solidFill>
                  <a:schemeClr val="tx1"/>
                </a:solidFill>
                <a:effectLst/>
                <a:latin typeface="+mn-lt"/>
                <a:ea typeface="+mn-ea"/>
                <a:cs typeface="+mn-cs"/>
              </a:rPr>
              <a:t>）结构网格；</a:t>
            </a:r>
            <a:r>
              <a:rPr lang="en-US" altLang="zh-CN" sz="1200" b="0" i="0" kern="1200" dirty="0">
                <a:solidFill>
                  <a:schemeClr val="tx1"/>
                </a:solidFill>
                <a:effectLst/>
                <a:latin typeface="+mn-lt"/>
                <a:ea typeface="+mn-ea"/>
                <a:cs typeface="+mn-cs"/>
              </a:rPr>
              <a:t>6</a:t>
            </a:r>
            <a:r>
              <a:rPr lang="zh-CN" altLang="zh-CN" sz="1200" b="0" i="0" kern="1200" dirty="0">
                <a:solidFill>
                  <a:schemeClr val="tx1"/>
                </a:solidFill>
                <a:effectLst/>
                <a:latin typeface="+mn-lt"/>
                <a:ea typeface="+mn-ea"/>
                <a:cs typeface="+mn-cs"/>
              </a:rPr>
              <a:t>）非结构网格；</a:t>
            </a:r>
            <a:r>
              <a:rPr lang="en-US" altLang="zh-CN" sz="1200" b="0" i="0" kern="1200" dirty="0">
                <a:solidFill>
                  <a:schemeClr val="tx1"/>
                </a:solidFill>
                <a:effectLst/>
                <a:latin typeface="+mn-lt"/>
                <a:ea typeface="+mn-ea"/>
                <a:cs typeface="+mn-cs"/>
              </a:rPr>
              <a:t>7</a:t>
            </a:r>
            <a:r>
              <a:rPr lang="zh-CN" altLang="zh-CN"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MapReduce</a:t>
            </a:r>
            <a:r>
              <a:rPr lang="zh-CN" altLang="zh-CN"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a:t>
            </a:r>
            <a:r>
              <a:rPr lang="zh-CN" altLang="zh-CN" sz="1200" b="0" i="0" kern="1200" dirty="0">
                <a:solidFill>
                  <a:schemeClr val="tx1"/>
                </a:solidFill>
                <a:effectLst/>
                <a:latin typeface="+mn-lt"/>
                <a:ea typeface="+mn-ea"/>
                <a:cs typeface="+mn-cs"/>
              </a:rPr>
              <a:t>）组合逻辑；</a:t>
            </a:r>
            <a:r>
              <a:rPr lang="en-US" altLang="zh-CN" sz="1200" b="0" i="0" kern="1200" dirty="0">
                <a:solidFill>
                  <a:schemeClr val="tx1"/>
                </a:solidFill>
                <a:effectLst/>
                <a:latin typeface="+mn-lt"/>
                <a:ea typeface="+mn-ea"/>
                <a:cs typeface="+mn-cs"/>
              </a:rPr>
              <a:t>9</a:t>
            </a:r>
            <a:r>
              <a:rPr lang="zh-CN" altLang="zh-CN" sz="1200" b="0" i="0" kern="1200" dirty="0">
                <a:solidFill>
                  <a:schemeClr val="tx1"/>
                </a:solidFill>
                <a:effectLst/>
                <a:latin typeface="+mn-lt"/>
                <a:ea typeface="+mn-ea"/>
                <a:cs typeface="+mn-cs"/>
              </a:rPr>
              <a:t>）图的遍历；</a:t>
            </a:r>
            <a:r>
              <a:rPr lang="en-US" altLang="zh-CN" sz="1200" b="0" i="0" kern="1200" dirty="0">
                <a:solidFill>
                  <a:schemeClr val="tx1"/>
                </a:solidFill>
                <a:effectLst/>
                <a:latin typeface="+mn-lt"/>
                <a:ea typeface="+mn-ea"/>
                <a:cs typeface="+mn-cs"/>
              </a:rPr>
              <a:t>10</a:t>
            </a:r>
            <a:r>
              <a:rPr lang="zh-CN" altLang="zh-CN" sz="1200" b="0" i="0" kern="1200" dirty="0">
                <a:solidFill>
                  <a:schemeClr val="tx1"/>
                </a:solidFill>
                <a:effectLst/>
                <a:latin typeface="+mn-lt"/>
                <a:ea typeface="+mn-ea"/>
                <a:cs typeface="+mn-cs"/>
              </a:rPr>
              <a:t>）动态规划；</a:t>
            </a:r>
            <a:r>
              <a:rPr lang="en-US" altLang="zh-CN" sz="1200" b="0" i="0" kern="1200" dirty="0">
                <a:solidFill>
                  <a:schemeClr val="tx1"/>
                </a:solidFill>
                <a:effectLst/>
                <a:latin typeface="+mn-lt"/>
                <a:ea typeface="+mn-ea"/>
                <a:cs typeface="+mn-cs"/>
              </a:rPr>
              <a:t>11</a:t>
            </a:r>
            <a:r>
              <a:rPr lang="zh-CN" altLang="zh-CN" sz="1200" b="0" i="0" kern="1200" dirty="0">
                <a:solidFill>
                  <a:schemeClr val="tx1"/>
                </a:solidFill>
                <a:effectLst/>
                <a:latin typeface="+mn-lt"/>
                <a:ea typeface="+mn-ea"/>
                <a:cs typeface="+mn-cs"/>
              </a:rPr>
              <a:t>）回溯和分支限界；</a:t>
            </a:r>
            <a:r>
              <a:rPr lang="en-US" altLang="zh-CN" sz="1200" b="0" i="0" kern="1200" dirty="0">
                <a:solidFill>
                  <a:schemeClr val="tx1"/>
                </a:solidFill>
                <a:effectLst/>
                <a:latin typeface="+mn-lt"/>
                <a:ea typeface="+mn-ea"/>
                <a:cs typeface="+mn-cs"/>
              </a:rPr>
              <a:t>12</a:t>
            </a:r>
            <a:r>
              <a:rPr lang="zh-CN" altLang="zh-CN" sz="1200" b="0" i="0" kern="1200" dirty="0">
                <a:solidFill>
                  <a:schemeClr val="tx1"/>
                </a:solidFill>
                <a:effectLst/>
                <a:latin typeface="+mn-lt"/>
                <a:ea typeface="+mn-ea"/>
                <a:cs typeface="+mn-cs"/>
              </a:rPr>
              <a:t>）图的模型；</a:t>
            </a:r>
            <a:r>
              <a:rPr lang="en-US" altLang="zh-CN" sz="1200" b="0" i="0" kern="1200" dirty="0">
                <a:solidFill>
                  <a:schemeClr val="tx1"/>
                </a:solidFill>
                <a:effectLst/>
                <a:latin typeface="+mn-lt"/>
                <a:ea typeface="+mn-ea"/>
                <a:cs typeface="+mn-cs"/>
              </a:rPr>
              <a:t>13</a:t>
            </a:r>
            <a:r>
              <a:rPr lang="zh-CN" altLang="zh-CN" sz="1200" b="0" i="0" kern="1200" dirty="0">
                <a:solidFill>
                  <a:schemeClr val="tx1"/>
                </a:solidFill>
                <a:effectLst/>
                <a:latin typeface="+mn-lt"/>
                <a:ea typeface="+mn-ea"/>
                <a:cs typeface="+mn-cs"/>
              </a:rPr>
              <a:t>）有限状态机。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针对其算法特点、 体系结构适应性、 计算复杂度、 访存复杂度和通信复杂度进行相应优化</a:t>
            </a:r>
            <a:r>
              <a:rPr lang="zh-CN" altLang="en-US" dirty="0"/>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697608-0EF3-4B76-99D4-DD8DA00112E2}" type="slidenum">
              <a:rPr lang="zh-CN" altLang="en-US" smtClean="0"/>
              <a:t>21</a:t>
            </a:fld>
            <a:endParaRPr lang="zh-CN" altLang="en-US"/>
          </a:p>
        </p:txBody>
      </p:sp>
    </p:spTree>
    <p:extLst>
      <p:ext uri="{BB962C8B-B14F-4D97-AF65-F5344CB8AC3E}">
        <p14:creationId xmlns:p14="http://schemas.microsoft.com/office/powerpoint/2010/main" val="1002967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处理器（核级）优化</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22</a:t>
            </a:fld>
            <a:endParaRPr lang="zh-CN" altLang="en-US"/>
          </a:p>
        </p:txBody>
      </p:sp>
    </p:spTree>
    <p:extLst>
      <p:ext uri="{BB962C8B-B14F-4D97-AF65-F5344CB8AC3E}">
        <p14:creationId xmlns:p14="http://schemas.microsoft.com/office/powerpoint/2010/main" val="3900127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23</a:t>
            </a:fld>
            <a:endParaRPr lang="zh-CN" altLang="en-US"/>
          </a:p>
        </p:txBody>
      </p:sp>
    </p:spTree>
    <p:extLst>
      <p:ext uri="{BB962C8B-B14F-4D97-AF65-F5344CB8AC3E}">
        <p14:creationId xmlns:p14="http://schemas.microsoft.com/office/powerpoint/2010/main" val="4170351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97608-0EF3-4B76-99D4-DD8DA00112E2}" type="slidenum">
              <a:rPr lang="zh-CN" altLang="en-US" smtClean="0"/>
              <a:t>24</a:t>
            </a:fld>
            <a:endParaRPr lang="zh-CN" altLang="en-US"/>
          </a:p>
        </p:txBody>
      </p:sp>
    </p:spTree>
    <p:extLst>
      <p:ext uri="{BB962C8B-B14F-4D97-AF65-F5344CB8AC3E}">
        <p14:creationId xmlns:p14="http://schemas.microsoft.com/office/powerpoint/2010/main" val="58766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97608-0EF3-4B76-99D4-DD8DA00112E2}" type="slidenum">
              <a:rPr lang="zh-CN" altLang="en-US" smtClean="0"/>
              <a:t>25</a:t>
            </a:fld>
            <a:endParaRPr lang="zh-CN" altLang="en-US"/>
          </a:p>
        </p:txBody>
      </p:sp>
    </p:spTree>
    <p:extLst>
      <p:ext uri="{BB962C8B-B14F-4D97-AF65-F5344CB8AC3E}">
        <p14:creationId xmlns:p14="http://schemas.microsoft.com/office/powerpoint/2010/main" val="163729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47CB-3076-4026-8B18-63F39C6D1FFE}" type="slidenum">
              <a:rPr lang="zh-CN" altLang="en-US" smtClean="0"/>
              <a:t>3</a:t>
            </a:fld>
            <a:endParaRPr lang="zh-CN" altLang="en-US"/>
          </a:p>
        </p:txBody>
      </p:sp>
    </p:spTree>
    <p:extLst>
      <p:ext uri="{BB962C8B-B14F-4D97-AF65-F5344CB8AC3E}">
        <p14:creationId xmlns:p14="http://schemas.microsoft.com/office/powerpoint/2010/main" val="3167992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97608-0EF3-4B76-99D4-DD8DA00112E2}" type="slidenum">
              <a:rPr lang="zh-CN" altLang="en-US" smtClean="0"/>
              <a:t>27</a:t>
            </a:fld>
            <a:endParaRPr lang="zh-CN" altLang="en-US"/>
          </a:p>
        </p:txBody>
      </p:sp>
    </p:spTree>
    <p:extLst>
      <p:ext uri="{BB962C8B-B14F-4D97-AF65-F5344CB8AC3E}">
        <p14:creationId xmlns:p14="http://schemas.microsoft.com/office/powerpoint/2010/main" val="81472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a:t>
            </a:r>
            <a:r>
              <a:rPr lang="zh-CN" altLang="en-US" dirty="0"/>
              <a:t>页</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30</a:t>
            </a:fld>
            <a:endParaRPr lang="zh-CN" altLang="en-US"/>
          </a:p>
        </p:txBody>
      </p:sp>
    </p:spTree>
    <p:extLst>
      <p:ext uri="{BB962C8B-B14F-4D97-AF65-F5344CB8AC3E}">
        <p14:creationId xmlns:p14="http://schemas.microsoft.com/office/powerpoint/2010/main" val="754463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处理器（核级）优化</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34</a:t>
            </a:fld>
            <a:endParaRPr lang="zh-CN" altLang="en-US"/>
          </a:p>
        </p:txBody>
      </p:sp>
    </p:spTree>
    <p:extLst>
      <p:ext uri="{BB962C8B-B14F-4D97-AF65-F5344CB8AC3E}">
        <p14:creationId xmlns:p14="http://schemas.microsoft.com/office/powerpoint/2010/main" val="34712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鲁晨兴的研究工作</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35</a:t>
            </a:fld>
            <a:endParaRPr lang="zh-CN" altLang="en-US"/>
          </a:p>
        </p:txBody>
      </p:sp>
    </p:spTree>
    <p:extLst>
      <p:ext uri="{BB962C8B-B14F-4D97-AF65-F5344CB8AC3E}">
        <p14:creationId xmlns:p14="http://schemas.microsoft.com/office/powerpoint/2010/main" val="389213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36</a:t>
            </a:fld>
            <a:endParaRPr lang="zh-CN" altLang="en-US"/>
          </a:p>
        </p:txBody>
      </p:sp>
    </p:spTree>
    <p:extLst>
      <p:ext uri="{BB962C8B-B14F-4D97-AF65-F5344CB8AC3E}">
        <p14:creationId xmlns:p14="http://schemas.microsoft.com/office/powerpoint/2010/main" val="1538254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37</a:t>
            </a:fld>
            <a:endParaRPr lang="zh-CN" altLang="en-US"/>
          </a:p>
        </p:txBody>
      </p:sp>
    </p:spTree>
    <p:extLst>
      <p:ext uri="{BB962C8B-B14F-4D97-AF65-F5344CB8AC3E}">
        <p14:creationId xmlns:p14="http://schemas.microsoft.com/office/powerpoint/2010/main" val="3675710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38</a:t>
            </a:fld>
            <a:endParaRPr lang="zh-CN" altLang="en-US"/>
          </a:p>
        </p:txBody>
      </p:sp>
    </p:spTree>
    <p:extLst>
      <p:ext uri="{BB962C8B-B14F-4D97-AF65-F5344CB8AC3E}">
        <p14:creationId xmlns:p14="http://schemas.microsoft.com/office/powerpoint/2010/main" val="329496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39</a:t>
            </a:fld>
            <a:endParaRPr lang="zh-CN" altLang="en-US"/>
          </a:p>
        </p:txBody>
      </p:sp>
    </p:spTree>
    <p:extLst>
      <p:ext uri="{BB962C8B-B14F-4D97-AF65-F5344CB8AC3E}">
        <p14:creationId xmlns:p14="http://schemas.microsoft.com/office/powerpoint/2010/main" val="3343224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由于对作业运行时间的低预测会严重影响作业调度的公平性，增加调度平均等待时间，为解决这一问题使用神经网络预测时采用不对称损失函数，适当鼓励高预测。通过实验发现算法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在保证预测精度不变的情况下，有效降低低预测率，保证公平性的前提下有效降低平均等待时间，提高作业的调度性能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41</a:t>
            </a:fld>
            <a:endParaRPr lang="zh-CN" altLang="en-US"/>
          </a:p>
        </p:txBody>
      </p:sp>
    </p:spTree>
    <p:extLst>
      <p:ext uri="{BB962C8B-B14F-4D97-AF65-F5344CB8AC3E}">
        <p14:creationId xmlns:p14="http://schemas.microsoft.com/office/powerpoint/2010/main" val="1287102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697608-0EF3-4B76-99D4-DD8DA00112E2}" type="slidenum">
              <a:rPr lang="zh-CN" altLang="en-US" smtClean="0"/>
              <a:t>42</a:t>
            </a:fld>
            <a:endParaRPr lang="zh-CN" altLang="en-US"/>
          </a:p>
        </p:txBody>
      </p:sp>
    </p:spTree>
    <p:extLst>
      <p:ext uri="{BB962C8B-B14F-4D97-AF65-F5344CB8AC3E}">
        <p14:creationId xmlns:p14="http://schemas.microsoft.com/office/powerpoint/2010/main" val="91191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绿色圆为性能总和；黄色三角表示</a:t>
            </a:r>
            <a:r>
              <a:rPr lang="en-US" altLang="zh-CN" dirty="0"/>
              <a:t>Top1</a:t>
            </a:r>
            <a:r>
              <a:rPr lang="zh-CN" altLang="en-US" dirty="0"/>
              <a:t>的性能；蓝色表示第</a:t>
            </a:r>
            <a:r>
              <a:rPr lang="en-US" altLang="zh-CN" dirty="0"/>
              <a:t>500</a:t>
            </a:r>
            <a:r>
              <a:rPr lang="zh-CN" altLang="en-US" dirty="0"/>
              <a:t>名的性能，从</a:t>
            </a:r>
            <a:r>
              <a:rPr lang="en-US" altLang="zh-CN" dirty="0"/>
              <a:t>93</a:t>
            </a:r>
            <a:r>
              <a:rPr lang="zh-CN" altLang="en-US" dirty="0"/>
              <a:t>年</a:t>
            </a:r>
            <a:r>
              <a:rPr lang="en-US" altLang="zh-CN" dirty="0"/>
              <a:t>6</a:t>
            </a:r>
            <a:r>
              <a:rPr lang="zh-CN" altLang="en-US" dirty="0"/>
              <a:t>月</a:t>
            </a:r>
            <a:r>
              <a:rPr lang="en-US" altLang="zh-CN" dirty="0"/>
              <a:t>57.9GF</a:t>
            </a:r>
            <a:r>
              <a:rPr lang="zh-CN" altLang="en-US" dirty="0"/>
              <a:t>到</a:t>
            </a:r>
            <a:r>
              <a:rPr lang="en-US" altLang="zh-CN" dirty="0"/>
              <a:t>148.6PF</a:t>
            </a:r>
            <a:r>
              <a:rPr lang="zh-CN" altLang="en-US" dirty="0"/>
              <a:t>，</a:t>
            </a:r>
            <a:r>
              <a:rPr lang="en-US" altLang="zh-CN" dirty="0"/>
              <a:t>2489.11</a:t>
            </a:r>
            <a:r>
              <a:rPr lang="zh-CN" altLang="en-US" dirty="0"/>
              <a:t>倍计算能力增长</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4</a:t>
            </a:fld>
            <a:endParaRPr lang="zh-CN" altLang="en-US"/>
          </a:p>
        </p:txBody>
      </p:sp>
    </p:spTree>
    <p:extLst>
      <p:ext uri="{BB962C8B-B14F-4D97-AF65-F5344CB8AC3E}">
        <p14:creationId xmlns:p14="http://schemas.microsoft.com/office/powerpoint/2010/main" val="1173464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43</a:t>
            </a:fld>
            <a:endParaRPr lang="zh-CN" altLang="en-US"/>
          </a:p>
        </p:txBody>
      </p:sp>
    </p:spTree>
    <p:extLst>
      <p:ext uri="{BB962C8B-B14F-4D97-AF65-F5344CB8AC3E}">
        <p14:creationId xmlns:p14="http://schemas.microsoft.com/office/powerpoint/2010/main" val="732065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44</a:t>
            </a:fld>
            <a:endParaRPr lang="zh-CN" altLang="en-US"/>
          </a:p>
        </p:txBody>
      </p:sp>
    </p:spTree>
    <p:extLst>
      <p:ext uri="{BB962C8B-B14F-4D97-AF65-F5344CB8AC3E}">
        <p14:creationId xmlns:p14="http://schemas.microsoft.com/office/powerpoint/2010/main" val="910757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516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China</a:t>
            </a:r>
            <a:r>
              <a:rPr lang="zh-CN" altLang="en-US" dirty="0">
                <a:effectLst/>
              </a:rPr>
              <a:t>共有</a:t>
            </a:r>
            <a:r>
              <a:rPr lang="en-US" altLang="zh-CN" dirty="0">
                <a:effectLst/>
              </a:rPr>
              <a:t>219</a:t>
            </a:r>
            <a:r>
              <a:rPr lang="zh-CN" altLang="en-US" dirty="0">
                <a:effectLst/>
              </a:rPr>
              <a:t>套系统，占比</a:t>
            </a:r>
            <a:r>
              <a:rPr lang="en-US" altLang="zh-CN" dirty="0">
                <a:effectLst/>
              </a:rPr>
              <a:t>43.8%</a:t>
            </a:r>
            <a:r>
              <a:rPr lang="zh-CN" altLang="en-US" dirty="0">
                <a:effectLst/>
              </a:rPr>
              <a:t>；</a:t>
            </a:r>
            <a:r>
              <a:rPr lang="en-US" altLang="zh-CN" dirty="0" err="1">
                <a:effectLst/>
              </a:rPr>
              <a:t>Rmax</a:t>
            </a:r>
            <a:r>
              <a:rPr lang="zh-CN" altLang="en-US" dirty="0">
                <a:effectLst/>
              </a:rPr>
              <a:t>：</a:t>
            </a:r>
            <a:r>
              <a:rPr lang="en-US" altLang="zh-CN" dirty="0">
                <a:effectLst/>
              </a:rPr>
              <a:t>465,851,778GF</a:t>
            </a:r>
          </a:p>
          <a:p>
            <a:r>
              <a:rPr lang="en-US" altLang="zh-CN" dirty="0">
                <a:effectLst/>
              </a:rPr>
              <a:t>United States</a:t>
            </a:r>
            <a:r>
              <a:rPr lang="zh-CN" altLang="en-US" dirty="0">
                <a:effectLst/>
              </a:rPr>
              <a:t>共有</a:t>
            </a:r>
            <a:r>
              <a:rPr lang="en-US" altLang="zh-CN" dirty="0">
                <a:effectLst/>
              </a:rPr>
              <a:t>116</a:t>
            </a:r>
            <a:r>
              <a:rPr lang="zh-CN" altLang="en-US" dirty="0">
                <a:effectLst/>
              </a:rPr>
              <a:t>套系统，占比</a:t>
            </a:r>
            <a:r>
              <a:rPr lang="en-US" altLang="zh-CN" dirty="0">
                <a:effectLst/>
              </a:rPr>
              <a:t>23.2% </a:t>
            </a:r>
            <a:r>
              <a:rPr lang="zh-CN" altLang="en-US" dirty="0">
                <a:effectLst/>
              </a:rPr>
              <a:t>；</a:t>
            </a:r>
            <a:r>
              <a:rPr lang="en-US" altLang="zh-CN" dirty="0" err="1">
                <a:effectLst/>
              </a:rPr>
              <a:t>Rmax</a:t>
            </a:r>
            <a:r>
              <a:rPr lang="zh-CN" altLang="en-US" dirty="0">
                <a:effectLst/>
              </a:rPr>
              <a:t>：</a:t>
            </a:r>
            <a:r>
              <a:rPr lang="en-US" altLang="zh-CN" dirty="0">
                <a:effectLst/>
              </a:rPr>
              <a:t>600,014,746GF</a:t>
            </a:r>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5</a:t>
            </a:fld>
            <a:endParaRPr lang="zh-CN" altLang="en-US"/>
          </a:p>
        </p:txBody>
      </p:sp>
    </p:spTree>
    <p:extLst>
      <p:ext uri="{BB962C8B-B14F-4D97-AF65-F5344CB8AC3E}">
        <p14:creationId xmlns:p14="http://schemas.microsoft.com/office/powerpoint/2010/main" val="87598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在所有厂商中，</a:t>
            </a:r>
            <a:r>
              <a:rPr lang="en-US" altLang="zh-CN" dirty="0"/>
              <a:t>Lenovo</a:t>
            </a:r>
            <a:r>
              <a:rPr lang="zh-CN" altLang="en-US" dirty="0"/>
              <a:t>以</a:t>
            </a:r>
            <a:r>
              <a:rPr lang="en-US" altLang="zh-CN" dirty="0"/>
              <a:t>173</a:t>
            </a:r>
            <a:r>
              <a:rPr lang="zh-CN" altLang="en-US" dirty="0"/>
              <a:t>套系统，系统数据与性能总量均为第一；</a:t>
            </a:r>
            <a:endParaRPr lang="en-US" altLang="zh-CN" dirty="0"/>
          </a:p>
          <a:p>
            <a:r>
              <a:rPr lang="en-US" altLang="zh-CN" dirty="0"/>
              <a:t>Inspur</a:t>
            </a:r>
            <a:r>
              <a:rPr lang="zh-CN" altLang="en-US" dirty="0"/>
              <a:t>以</a:t>
            </a:r>
            <a:r>
              <a:rPr lang="en-US" altLang="zh-CN" dirty="0"/>
              <a:t>71</a:t>
            </a:r>
            <a:r>
              <a:rPr lang="zh-CN" altLang="en-US" dirty="0"/>
              <a:t>套系统数量为第二，性能总量第三；</a:t>
            </a:r>
            <a:endParaRPr lang="en-US" altLang="zh-CN" dirty="0"/>
          </a:p>
          <a:p>
            <a:r>
              <a:rPr lang="en-US" altLang="zh-CN" dirty="0" err="1"/>
              <a:t>Sugon</a:t>
            </a:r>
            <a:r>
              <a:rPr lang="zh-CN" altLang="en-US" dirty="0"/>
              <a:t>以</a:t>
            </a:r>
            <a:r>
              <a:rPr lang="en-US" altLang="zh-CN" dirty="0"/>
              <a:t>63</a:t>
            </a:r>
            <a:r>
              <a:rPr lang="zh-CN" altLang="en-US" dirty="0"/>
              <a:t>套，系统数量第三，性能总量第二。</a:t>
            </a:r>
          </a:p>
        </p:txBody>
      </p:sp>
      <p:sp>
        <p:nvSpPr>
          <p:cNvPr id="4" name="灯片编号占位符 3"/>
          <p:cNvSpPr>
            <a:spLocks noGrp="1"/>
          </p:cNvSpPr>
          <p:nvPr>
            <p:ph type="sldNum" sz="quarter" idx="5"/>
          </p:nvPr>
        </p:nvSpPr>
        <p:spPr/>
        <p:txBody>
          <a:bodyPr/>
          <a:lstStyle/>
          <a:p>
            <a:fld id="{E5697608-0EF3-4B76-99D4-DD8DA00112E2}" type="slidenum">
              <a:rPr lang="zh-CN" altLang="en-US" smtClean="0"/>
              <a:t>6</a:t>
            </a:fld>
            <a:endParaRPr lang="zh-CN" altLang="en-US"/>
          </a:p>
        </p:txBody>
      </p:sp>
    </p:spTree>
    <p:extLst>
      <p:ext uri="{BB962C8B-B14F-4D97-AF65-F5344CB8AC3E}">
        <p14:creationId xmlns:p14="http://schemas.microsoft.com/office/powerpoint/2010/main" val="6639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“异构多态体系结构”，指有不同的计算模式，纯</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，纯</a:t>
            </a:r>
            <a:r>
              <a:rPr lang="en-US" altLang="zh-CN" sz="1200" kern="1200" dirty="0">
                <a:solidFill>
                  <a:schemeClr val="tx1"/>
                </a:solidFill>
                <a:effectLst/>
                <a:latin typeface="+mn-lt"/>
                <a:ea typeface="+mn-ea"/>
                <a:cs typeface="+mn-cs"/>
              </a:rPr>
              <a:t>MIC</a:t>
            </a:r>
            <a:r>
              <a:rPr lang="zh-CN" altLang="en-US"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CPU+MIC</a:t>
            </a:r>
            <a:r>
              <a:rPr lang="zh-CN" altLang="en-US" sz="1200" kern="1200" dirty="0">
                <a:solidFill>
                  <a:schemeClr val="tx1"/>
                </a:solidFill>
                <a:effectLst/>
                <a:latin typeface="+mn-lt"/>
                <a:ea typeface="+mn-ea"/>
                <a:cs typeface="+mn-cs"/>
              </a:rPr>
              <a:t>混合使用，在强化科学工程计算的同时</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可高效支持大数据处理、高吞吐率和高安全信息服务等多类应用需求</a:t>
            </a:r>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8</a:t>
            </a:fld>
            <a:endParaRPr lang="zh-CN" altLang="en-US"/>
          </a:p>
        </p:txBody>
      </p:sp>
    </p:spTree>
    <p:extLst>
      <p:ext uri="{BB962C8B-B14F-4D97-AF65-F5344CB8AC3E}">
        <p14:creationId xmlns:p14="http://schemas.microsoft.com/office/powerpoint/2010/main" val="28707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Deep Computing Processor</a:t>
            </a:r>
            <a:r>
              <a:rPr lang="zh-CN" altLang="en-US" sz="1200" b="0" i="0" kern="1200" dirty="0">
                <a:solidFill>
                  <a:schemeClr val="tx1"/>
                </a:solidFill>
                <a:effectLst/>
                <a:latin typeface="+mn-lt"/>
                <a:ea typeface="+mn-ea"/>
                <a:cs typeface="+mn-cs"/>
              </a:rPr>
              <a:t>。根据公开的新闻报道，曙光的加速器芯片是基于我国寒武纪公司的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处理器架构研制的，全球独一无二。曙光公司的通稿上说：“</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月，曙光基于寒武纪低功耗深度学习处理器，率先推出</a:t>
            </a:r>
            <a:r>
              <a:rPr lang="en-US" altLang="zh-CN" sz="1200" b="0" i="0" kern="1200" dirty="0">
                <a:solidFill>
                  <a:schemeClr val="tx1"/>
                </a:solidFill>
                <a:effectLst/>
                <a:latin typeface="+mn-lt"/>
                <a:ea typeface="+mn-ea"/>
                <a:cs typeface="+mn-cs"/>
              </a:rPr>
              <a:t>PHANERON</a:t>
            </a:r>
            <a:r>
              <a:rPr lang="zh-CN" altLang="en-US" sz="1200" b="0" i="0" kern="1200" dirty="0">
                <a:solidFill>
                  <a:schemeClr val="tx1"/>
                </a:solidFill>
                <a:effectLst/>
                <a:latin typeface="+mn-lt"/>
                <a:ea typeface="+mn-ea"/>
                <a:cs typeface="+mn-cs"/>
              </a:rPr>
              <a:t>，引起业界广泛关注。时隔</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个月，寒武纪发布性能更为强劲的</a:t>
            </a:r>
            <a:r>
              <a:rPr lang="en-US" altLang="zh-CN" sz="1200" b="0" i="0" kern="1200" dirty="0">
                <a:solidFill>
                  <a:schemeClr val="tx1"/>
                </a:solidFill>
                <a:effectLst/>
                <a:latin typeface="+mn-lt"/>
                <a:ea typeface="+mn-ea"/>
                <a:cs typeface="+mn-cs"/>
              </a:rPr>
              <a:t>MLU100</a:t>
            </a:r>
            <a:r>
              <a:rPr lang="zh-CN" altLang="en-US" sz="1200" b="0" i="0" kern="1200" dirty="0">
                <a:solidFill>
                  <a:schemeClr val="tx1"/>
                </a:solidFill>
                <a:effectLst/>
                <a:latin typeface="+mn-lt"/>
                <a:ea typeface="+mn-ea"/>
                <a:cs typeface="+mn-cs"/>
              </a:rPr>
              <a:t>，曙光同步升级</a:t>
            </a:r>
            <a:r>
              <a:rPr lang="en-US" altLang="zh-CN" sz="1200" b="0" i="0" kern="1200" dirty="0">
                <a:solidFill>
                  <a:schemeClr val="tx1"/>
                </a:solidFill>
                <a:effectLst/>
                <a:latin typeface="+mn-lt"/>
                <a:ea typeface="+mn-ea"/>
                <a:cs typeface="+mn-cs"/>
              </a:rPr>
              <a:t>PHANERON</a:t>
            </a:r>
            <a:r>
              <a:rPr lang="zh-CN" altLang="en-US" sz="1200" b="0" i="0" kern="1200" dirty="0">
                <a:solidFill>
                  <a:schemeClr val="tx1"/>
                </a:solidFill>
                <a:effectLst/>
                <a:latin typeface="+mn-lt"/>
                <a:ea typeface="+mn-ea"/>
                <a:cs typeface="+mn-cs"/>
              </a:rPr>
              <a:t>产品，并发布一系列搭载寒武纪</a:t>
            </a:r>
            <a:r>
              <a:rPr lang="en-US" altLang="zh-CN" sz="1200" b="0" i="0" kern="1200" dirty="0">
                <a:solidFill>
                  <a:schemeClr val="tx1"/>
                </a:solidFill>
                <a:effectLst/>
                <a:latin typeface="+mn-lt"/>
                <a:ea typeface="+mn-ea"/>
                <a:cs typeface="+mn-cs"/>
              </a:rPr>
              <a:t>MLU100</a:t>
            </a:r>
            <a:r>
              <a:rPr lang="zh-CN" altLang="en-US" sz="1200" b="0" i="0" kern="1200" dirty="0">
                <a:solidFill>
                  <a:schemeClr val="tx1"/>
                </a:solidFill>
                <a:effectLst/>
                <a:latin typeface="+mn-lt"/>
                <a:ea typeface="+mn-ea"/>
                <a:cs typeface="+mn-cs"/>
              </a:rPr>
              <a:t>的服务器产品，保持着在智能服务器领域的持续领先”</a:t>
            </a:r>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11</a:t>
            </a:fld>
            <a:endParaRPr lang="zh-CN" altLang="en-US"/>
          </a:p>
        </p:txBody>
      </p:sp>
    </p:spTree>
    <p:extLst>
      <p:ext uri="{BB962C8B-B14F-4D97-AF65-F5344CB8AC3E}">
        <p14:creationId xmlns:p14="http://schemas.microsoft.com/office/powerpoint/2010/main" val="42034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697608-0EF3-4B76-99D4-DD8DA00112E2}" type="slidenum">
              <a:rPr lang="zh-CN" altLang="en-US" smtClean="0"/>
              <a:t>13</a:t>
            </a:fld>
            <a:endParaRPr lang="zh-CN" altLang="en-US"/>
          </a:p>
        </p:txBody>
      </p:sp>
    </p:spTree>
    <p:extLst>
      <p:ext uri="{BB962C8B-B14F-4D97-AF65-F5344CB8AC3E}">
        <p14:creationId xmlns:p14="http://schemas.microsoft.com/office/powerpoint/2010/main" val="60604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47CB-3076-4026-8B18-63F39C6D1FFE}" type="slidenum">
              <a:rPr lang="zh-CN" altLang="en-US" smtClean="0"/>
              <a:t>15</a:t>
            </a:fld>
            <a:endParaRPr lang="zh-CN" altLang="en-US"/>
          </a:p>
        </p:txBody>
      </p:sp>
    </p:spTree>
    <p:extLst>
      <p:ext uri="{BB962C8B-B14F-4D97-AF65-F5344CB8AC3E}">
        <p14:creationId xmlns:p14="http://schemas.microsoft.com/office/powerpoint/2010/main" val="132593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85289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16207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76211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9" t="140" r="-477" b="11636"/>
          <a:stretch/>
        </p:blipFill>
        <p:spPr>
          <a:xfrm>
            <a:off x="-14514" y="0"/>
            <a:ext cx="9202057" cy="5588000"/>
          </a:xfrm>
          <a:prstGeom prst="rect">
            <a:avLst/>
          </a:prstGeom>
        </p:spPr>
      </p:pic>
      <p:sp>
        <p:nvSpPr>
          <p:cNvPr id="4" name="矩形 3"/>
          <p:cNvSpPr/>
          <p:nvPr userDrawn="1"/>
        </p:nvSpPr>
        <p:spPr>
          <a:xfrm>
            <a:off x="0" y="-1"/>
            <a:ext cx="9144000" cy="5588001"/>
          </a:xfrm>
          <a:prstGeom prst="rect">
            <a:avLst/>
          </a:prstGeom>
          <a:solidFill>
            <a:schemeClr val="tx1">
              <a:lumMod val="65000"/>
              <a:lumOff val="35000"/>
              <a:alpha val="5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5059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4986720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pic>
        <p:nvPicPr>
          <p:cNvPr id="10" name="图片 9"/>
          <p:cNvPicPr>
            <a:picLocks noChangeAspect="1"/>
          </p:cNvPicPr>
          <p:nvPr userDrawn="1"/>
        </p:nvPicPr>
        <p:blipFill rotWithShape="1">
          <a:blip r:embed="rId3" cstate="print">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73695"/>
          <a:stretch/>
        </p:blipFill>
        <p:spPr>
          <a:xfrm>
            <a:off x="23795" y="216125"/>
            <a:ext cx="597385" cy="646854"/>
          </a:xfrm>
          <a:prstGeom prst="rect">
            <a:avLst/>
          </a:prstGeom>
        </p:spPr>
      </p:pic>
    </p:spTree>
    <p:extLst>
      <p:ext uri="{BB962C8B-B14F-4D97-AF65-F5344CB8AC3E}">
        <p14:creationId xmlns:p14="http://schemas.microsoft.com/office/powerpoint/2010/main" val="21288313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9" t="140" r="-477" b="11636"/>
          <a:stretch/>
        </p:blipFill>
        <p:spPr>
          <a:xfrm>
            <a:off x="-14514" y="0"/>
            <a:ext cx="9202057" cy="5588000"/>
          </a:xfrm>
          <a:prstGeom prst="rect">
            <a:avLst/>
          </a:prstGeom>
        </p:spPr>
      </p:pic>
      <p:sp>
        <p:nvSpPr>
          <p:cNvPr id="4" name="矩形 3"/>
          <p:cNvSpPr/>
          <p:nvPr userDrawn="1"/>
        </p:nvSpPr>
        <p:spPr>
          <a:xfrm>
            <a:off x="0" y="-1"/>
            <a:ext cx="9144000" cy="5588001"/>
          </a:xfrm>
          <a:prstGeom prst="rect">
            <a:avLst/>
          </a:prstGeom>
          <a:solidFill>
            <a:schemeClr val="tx1">
              <a:lumMod val="65000"/>
              <a:lumOff val="35000"/>
              <a:alpha val="5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074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35792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59909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28317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01260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85017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49709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66741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57444CA-2F1D-40CE-9BCA-1F17AF6BC4A4}" type="datetimeFigureOut">
              <a:rPr lang="zh-CN" altLang="en-US" smtClean="0"/>
              <a:t>2019/9/6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547570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444CA-2F1D-40CE-9BCA-1F17AF6BC4A4}" type="datetimeFigureOut">
              <a:rPr lang="zh-CN" altLang="en-US" smtClean="0"/>
              <a:t>2019/9/6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938820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DFDF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9614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file:////var/folders/cw/8sf6rjyx02sc3b21f7vhsk6w0000gn/T/com.microsoft.Powerpoint/converted_emf.emf" TargetMode="External"/><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image" Target="../media/image27.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6.wmf"/><Relationship Id="rId10" Type="http://schemas.openxmlformats.org/officeDocument/2006/relationships/image" Target="../media/image28.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17.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10.bin"/><Relationship Id="rId18" Type="http://schemas.openxmlformats.org/officeDocument/2006/relationships/image" Target="../media/image53.wmf"/><Relationship Id="rId26" Type="http://schemas.openxmlformats.org/officeDocument/2006/relationships/image" Target="../media/image57.w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50.wmf"/><Relationship Id="rId17" Type="http://schemas.openxmlformats.org/officeDocument/2006/relationships/oleObject" Target="../embeddings/oleObject12.bin"/><Relationship Id="rId25" Type="http://schemas.openxmlformats.org/officeDocument/2006/relationships/oleObject" Target="../embeddings/oleObject16.bin"/><Relationship Id="rId2" Type="http://schemas.openxmlformats.org/officeDocument/2006/relationships/slideLayout" Target="../slideLayouts/slideLayout14.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4.vml"/><Relationship Id="rId6" Type="http://schemas.openxmlformats.org/officeDocument/2006/relationships/image" Target="../media/image47.wmf"/><Relationship Id="rId11" Type="http://schemas.openxmlformats.org/officeDocument/2006/relationships/oleObject" Target="../embeddings/oleObject9.bin"/><Relationship Id="rId24" Type="http://schemas.openxmlformats.org/officeDocument/2006/relationships/image" Target="../media/image56.w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image" Target="../media/image49.wmf"/><Relationship Id="rId19" Type="http://schemas.openxmlformats.org/officeDocument/2006/relationships/oleObject" Target="../embeddings/oleObject13.bin"/><Relationship Id="rId4" Type="http://schemas.openxmlformats.org/officeDocument/2006/relationships/image" Target="../media/image46.wmf"/><Relationship Id="rId9" Type="http://schemas.openxmlformats.org/officeDocument/2006/relationships/oleObject" Target="../embeddings/oleObject8.bin"/><Relationship Id="rId14" Type="http://schemas.openxmlformats.org/officeDocument/2006/relationships/image" Target="../media/image51.wmf"/><Relationship Id="rId22" Type="http://schemas.openxmlformats.org/officeDocument/2006/relationships/image" Target="../media/image55.wmf"/><Relationship Id="rId27" Type="http://schemas.openxmlformats.org/officeDocument/2006/relationships/image" Target="../media/image58.gif"/></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59.emf"/><Relationship Id="rId4"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2.e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package" Target="../embeddings/Microsoft_Visio___1.vsdx"/><Relationship Id="rId5" Type="http://schemas.openxmlformats.org/officeDocument/2006/relationships/image" Target="../media/image61.e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chart" Target="../charts/chart1.xml"/><Relationship Id="rId5" Type="http://schemas.openxmlformats.org/officeDocument/2006/relationships/image" Target="../media/image67.emf"/><Relationship Id="rId4" Type="http://schemas.openxmlformats.org/officeDocument/2006/relationships/oleObject" Target="../embeddings/oleObject19.bin"/></Relationships>
</file>

<file path=ppt/slides/_rels/slide36.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notesSlide" Target="../notesSlides/notesSlide24.xml"/><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chart" Target="../charts/char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26.xml"/><Relationship Id="rId7" Type="http://schemas.openxmlformats.org/officeDocument/2006/relationships/image" Target="../media/image73.e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72.emf"/><Relationship Id="rId4"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75.emf"/><Relationship Id="rId4" Type="http://schemas.openxmlformats.org/officeDocument/2006/relationships/package" Target="../embeddings/Microsoft_Visio___23.vsdx"/></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package" Target="../embeddings/Microsoft_Visio___.vsdx"/><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5623119" y="3908799"/>
            <a:ext cx="3520882" cy="300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矩形 4"/>
          <p:cNvSpPr/>
          <p:nvPr/>
        </p:nvSpPr>
        <p:spPr>
          <a:xfrm>
            <a:off x="0" y="1312333"/>
            <a:ext cx="9144000" cy="3029008"/>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pic>
        <p:nvPicPr>
          <p:cNvPr id="6" name="图片 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
        <p:nvSpPr>
          <p:cNvPr id="7" name="文本框 6"/>
          <p:cNvSpPr txBox="1"/>
          <p:nvPr/>
        </p:nvSpPr>
        <p:spPr>
          <a:xfrm>
            <a:off x="-76201" y="2180121"/>
            <a:ext cx="9144000" cy="871392"/>
          </a:xfrm>
          <a:prstGeom prst="rect">
            <a:avLst/>
          </a:prstGeom>
          <a:noFill/>
        </p:spPr>
        <p:txBody>
          <a:bodyPr wrap="square" rtlCol="0">
            <a:spAutoFit/>
          </a:bodyPr>
          <a:lstStyle/>
          <a:p>
            <a:pPr algn="ctr">
              <a:lnSpc>
                <a:spcPct val="150000"/>
              </a:lnSpc>
            </a:pPr>
            <a:r>
              <a:rPr lang="zh-CN" altLang="en-US" sz="4000" b="1" kern="1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面向国产超算平台的程序并行优化</a:t>
            </a:r>
          </a:p>
        </p:txBody>
      </p:sp>
      <p:sp>
        <p:nvSpPr>
          <p:cNvPr id="2" name="文本框 1"/>
          <p:cNvSpPr txBox="1"/>
          <p:nvPr/>
        </p:nvSpPr>
        <p:spPr>
          <a:xfrm>
            <a:off x="2333880" y="4876396"/>
            <a:ext cx="4605636" cy="1446550"/>
          </a:xfrm>
          <a:prstGeom prst="rect">
            <a:avLst/>
          </a:prstGeom>
          <a:noFill/>
        </p:spPr>
        <p:txBody>
          <a:bodyPr wrap="square" rtlCol="0">
            <a:spAutoFit/>
          </a:bodyPr>
          <a:lstStyle/>
          <a:p>
            <a:pPr algn="ctr">
              <a:spcBef>
                <a:spcPts val="600"/>
              </a:spcBef>
              <a:spcAft>
                <a:spcPts val="600"/>
              </a:spcAft>
            </a:pPr>
            <a:r>
              <a:rPr lang="zh-CN" altLang="en-US" sz="2400" dirty="0">
                <a:latin typeface="华文中宋" panose="02010600040101010101" pitchFamily="2" charset="-122"/>
                <a:ea typeface="华文中宋" panose="02010600040101010101" pitchFamily="2" charset="-122"/>
              </a:rPr>
              <a:t>张兴军</a:t>
            </a:r>
            <a:endParaRPr lang="en-US" altLang="zh-CN" sz="2400" dirty="0">
              <a:latin typeface="华文中宋" panose="02010600040101010101" pitchFamily="2" charset="-122"/>
              <a:ea typeface="华文中宋" panose="02010600040101010101" pitchFamily="2" charset="-122"/>
            </a:endParaRPr>
          </a:p>
          <a:p>
            <a:pPr algn="ctr">
              <a:spcBef>
                <a:spcPts val="600"/>
              </a:spcBef>
              <a:spcAft>
                <a:spcPts val="600"/>
              </a:spcAft>
            </a:pPr>
            <a:r>
              <a:rPr lang="zh-CN" altLang="en-US" sz="2400" dirty="0">
                <a:latin typeface="华文中宋" panose="02010600040101010101" pitchFamily="2" charset="-122"/>
                <a:ea typeface="华文中宋" panose="02010600040101010101" pitchFamily="2" charset="-122"/>
              </a:rPr>
              <a:t>计算机科学与技术学院</a:t>
            </a:r>
            <a:endParaRPr lang="en-US" altLang="zh-CN" sz="2400" dirty="0">
              <a:latin typeface="华文中宋" panose="02010600040101010101" pitchFamily="2" charset="-122"/>
              <a:ea typeface="华文中宋" panose="02010600040101010101" pitchFamily="2" charset="-122"/>
            </a:endParaRPr>
          </a:p>
          <a:p>
            <a:pPr algn="ctr">
              <a:spcBef>
                <a:spcPts val="600"/>
              </a:spcBef>
              <a:spcAft>
                <a:spcPts val="600"/>
              </a:spcAft>
            </a:pPr>
            <a:r>
              <a:rPr lang="en-US" altLang="zh-CN" sz="2000" dirty="0">
                <a:latin typeface="华文中宋" panose="02010600040101010101" pitchFamily="2" charset="-122"/>
                <a:ea typeface="华文中宋" panose="02010600040101010101" pitchFamily="2" charset="-122"/>
              </a:rPr>
              <a:t>2019-08</a:t>
            </a:r>
            <a:endParaRPr lang="zh-CN" altLang="en-US" sz="2000" dirty="0">
              <a:latin typeface="华文中宋" panose="02010600040101010101" pitchFamily="2" charset="-122"/>
              <a:ea typeface="华文中宋" panose="02010600040101010101" pitchFamily="2" charset="-122"/>
            </a:endParaRPr>
          </a:p>
        </p:txBody>
      </p:sp>
      <p:pic>
        <p:nvPicPr>
          <p:cNvPr id="8" name="图片 7">
            <a:extLst>
              <a:ext uri="{FF2B5EF4-FFF2-40B4-BE49-F238E27FC236}">
                <a16:creationId xmlns:a16="http://schemas.microsoft.com/office/drawing/2014/main" id="{F3D954B0-EAA6-A648-94D6-C634ED34899C}"/>
              </a:ext>
            </a:extLst>
          </p:cNvPr>
          <p:cNvPicPr>
            <a:picLocks noChangeAspect="1"/>
          </p:cNvPicPr>
          <p:nvPr/>
        </p:nvPicPr>
        <p:blipFill>
          <a:blip r:link="rId6"/>
          <a:stretch>
            <a:fillRect/>
          </a:stretch>
        </p:blipFill>
        <p:spPr>
          <a:xfrm>
            <a:off x="1270000" y="1270000"/>
            <a:ext cx="63500" cy="76200"/>
          </a:xfrm>
          <a:prstGeom prst="rect">
            <a:avLst/>
          </a:prstGeom>
        </p:spPr>
      </p:pic>
      <p:pic>
        <p:nvPicPr>
          <p:cNvPr id="9" name="图片 8">
            <a:extLst>
              <a:ext uri="{FF2B5EF4-FFF2-40B4-BE49-F238E27FC236}">
                <a16:creationId xmlns:a16="http://schemas.microsoft.com/office/drawing/2014/main" id="{55DCE27D-C9C6-4046-B2F5-EF91C393CFE4}"/>
              </a:ext>
            </a:extLst>
          </p:cNvPr>
          <p:cNvPicPr>
            <a:picLocks noChangeAspect="1"/>
          </p:cNvPicPr>
          <p:nvPr/>
        </p:nvPicPr>
        <p:blipFill>
          <a:blip r:link="rId6"/>
          <a:stretch>
            <a:fillRect/>
          </a:stretch>
        </p:blipFill>
        <p:spPr>
          <a:xfrm>
            <a:off x="1270000" y="1270000"/>
            <a:ext cx="63500" cy="76200"/>
          </a:xfrm>
          <a:prstGeom prst="rect">
            <a:avLst/>
          </a:prstGeom>
        </p:spPr>
      </p:pic>
    </p:spTree>
    <p:extLst>
      <p:ext uri="{BB962C8B-B14F-4D97-AF65-F5344CB8AC3E}">
        <p14:creationId xmlns:p14="http://schemas.microsoft.com/office/powerpoint/2010/main" val="138316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5065810" cy="646331"/>
          </a:xfrm>
          <a:prstGeom prst="rect">
            <a:avLst/>
          </a:prstGeom>
          <a:noFill/>
        </p:spPr>
        <p:txBody>
          <a:bodyPr wrap="none" rtlCol="0">
            <a:spAutoFit/>
          </a:bodyPr>
          <a:lstStyle/>
          <a:p>
            <a:r>
              <a:rPr lang="en-US" altLang="zh-CN" sz="3600" b="1" dirty="0">
                <a:solidFill>
                  <a:srgbClr val="365A9C"/>
                </a:solidFill>
                <a:latin typeface="+mj-lt"/>
              </a:rPr>
              <a:t>ACM Gordon Bell Prize</a:t>
            </a:r>
            <a:endParaRPr lang="zh-CN" altLang="en-US" sz="3600" b="1" dirty="0">
              <a:solidFill>
                <a:srgbClr val="365A9C"/>
              </a:solidFill>
              <a:latin typeface="+mj-lt"/>
            </a:endParaRPr>
          </a:p>
        </p:txBody>
      </p:sp>
      <p:pic>
        <p:nvPicPr>
          <p:cNvPr id="8" name="内容占位符 3">
            <a:extLst>
              <a:ext uri="{FF2B5EF4-FFF2-40B4-BE49-F238E27FC236}">
                <a16:creationId xmlns:a16="http://schemas.microsoft.com/office/drawing/2014/main" id="{8D1562B2-341F-4B32-B267-57CDB1408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80" y="1590236"/>
            <a:ext cx="4065326" cy="3013212"/>
          </a:xfrm>
          <a:prstGeom prst="rect">
            <a:avLst/>
          </a:prstGeom>
        </p:spPr>
      </p:pic>
      <p:pic>
        <p:nvPicPr>
          <p:cNvPr id="11" name="图片 10">
            <a:extLst>
              <a:ext uri="{FF2B5EF4-FFF2-40B4-BE49-F238E27FC236}">
                <a16:creationId xmlns:a16="http://schemas.microsoft.com/office/drawing/2014/main" id="{7CB531C7-248C-40EF-BD88-310C8364BB1A}"/>
              </a:ext>
            </a:extLst>
          </p:cNvPr>
          <p:cNvPicPr>
            <a:picLocks noChangeAspect="1"/>
          </p:cNvPicPr>
          <p:nvPr/>
        </p:nvPicPr>
        <p:blipFill>
          <a:blip r:embed="rId3"/>
          <a:stretch>
            <a:fillRect/>
          </a:stretch>
        </p:blipFill>
        <p:spPr>
          <a:xfrm>
            <a:off x="4333010" y="1590236"/>
            <a:ext cx="4704365" cy="3018249"/>
          </a:xfrm>
          <a:prstGeom prst="rect">
            <a:avLst/>
          </a:prstGeom>
        </p:spPr>
      </p:pic>
      <p:sp>
        <p:nvSpPr>
          <p:cNvPr id="12" name="文本框 11">
            <a:extLst>
              <a:ext uri="{FF2B5EF4-FFF2-40B4-BE49-F238E27FC236}">
                <a16:creationId xmlns:a16="http://schemas.microsoft.com/office/drawing/2014/main" id="{F4DFEA95-849A-470A-ADAB-5136C7A18ADD}"/>
              </a:ext>
            </a:extLst>
          </p:cNvPr>
          <p:cNvSpPr txBox="1"/>
          <p:nvPr/>
        </p:nvSpPr>
        <p:spPr>
          <a:xfrm>
            <a:off x="306532" y="4956957"/>
            <a:ext cx="4468091" cy="800219"/>
          </a:xfrm>
          <a:prstGeom prst="rect">
            <a:avLst/>
          </a:prstGeom>
          <a:noFill/>
        </p:spPr>
        <p:txBody>
          <a:bodyPr wrap="square" rtlCol="0">
            <a:spAutoFit/>
          </a:bodyPr>
          <a:lstStyle/>
          <a:p>
            <a:pPr>
              <a:spcAft>
                <a:spcPts val="1200"/>
              </a:spcAft>
            </a:pPr>
            <a:r>
              <a:rPr lang="zh-CN" altLang="en-US" b="1" dirty="0"/>
              <a:t>“千万核可扩展</a:t>
            </a:r>
            <a:r>
              <a:rPr lang="zh-CN" altLang="en-US" dirty="0">
                <a:latin typeface="PingFang SC"/>
              </a:rPr>
              <a:t>大气动力学</a:t>
            </a:r>
            <a:r>
              <a:rPr lang="zh-CN" altLang="en-US" b="1" dirty="0"/>
              <a:t>全隐式模拟”</a:t>
            </a:r>
            <a:endParaRPr lang="en-US" altLang="zh-CN" b="1" dirty="0"/>
          </a:p>
          <a:p>
            <a:pPr algn="ctr">
              <a:spcAft>
                <a:spcPts val="1200"/>
              </a:spcAft>
            </a:pPr>
            <a:r>
              <a:rPr lang="en-US" altLang="zh-CN" b="1" dirty="0"/>
              <a:t>2016</a:t>
            </a:r>
            <a:endParaRPr lang="zh-CN" altLang="en-US" dirty="0"/>
          </a:p>
        </p:txBody>
      </p:sp>
      <p:sp>
        <p:nvSpPr>
          <p:cNvPr id="2" name="矩形 1"/>
          <p:cNvSpPr/>
          <p:nvPr/>
        </p:nvSpPr>
        <p:spPr>
          <a:xfrm>
            <a:off x="5773680" y="4956957"/>
            <a:ext cx="2262158" cy="800219"/>
          </a:xfrm>
          <a:prstGeom prst="rect">
            <a:avLst/>
          </a:prstGeom>
        </p:spPr>
        <p:txBody>
          <a:bodyPr wrap="none">
            <a:spAutoFit/>
          </a:bodyPr>
          <a:lstStyle/>
          <a:p>
            <a:pPr algn="ctr">
              <a:spcAft>
                <a:spcPts val="1200"/>
              </a:spcAft>
            </a:pPr>
            <a:r>
              <a:rPr lang="zh-CN" altLang="en-US" dirty="0">
                <a:solidFill>
                  <a:srgbClr val="404040"/>
                </a:solidFill>
                <a:latin typeface="+mn-ea"/>
              </a:rPr>
              <a:t>“</a:t>
            </a:r>
            <a:r>
              <a:rPr lang="zh-CN" altLang="en-US" dirty="0">
                <a:latin typeface="PingFang SC"/>
              </a:rPr>
              <a:t>非线性地震模拟</a:t>
            </a:r>
            <a:r>
              <a:rPr lang="zh-CN" altLang="en-US" dirty="0">
                <a:solidFill>
                  <a:srgbClr val="404040"/>
                </a:solidFill>
                <a:latin typeface="+mn-ea"/>
              </a:rPr>
              <a:t>”</a:t>
            </a:r>
            <a:endParaRPr lang="en-US" altLang="zh-CN" dirty="0">
              <a:solidFill>
                <a:srgbClr val="404040"/>
              </a:solidFill>
              <a:latin typeface="+mn-ea"/>
            </a:endParaRPr>
          </a:p>
          <a:p>
            <a:pPr algn="ctr">
              <a:spcAft>
                <a:spcPts val="1200"/>
              </a:spcAft>
            </a:pPr>
            <a:r>
              <a:rPr lang="en-US" altLang="zh-CN" dirty="0">
                <a:solidFill>
                  <a:srgbClr val="404040"/>
                </a:solidFill>
                <a:latin typeface="+mn-ea"/>
              </a:rPr>
              <a:t>2017</a:t>
            </a:r>
            <a:endParaRPr lang="zh-CN" altLang="en-US" dirty="0">
              <a:latin typeface="+mn-ea"/>
            </a:endParaRPr>
          </a:p>
        </p:txBody>
      </p:sp>
    </p:spTree>
    <p:extLst>
      <p:ext uri="{BB962C8B-B14F-4D97-AF65-F5344CB8AC3E}">
        <p14:creationId xmlns:p14="http://schemas.microsoft.com/office/powerpoint/2010/main" val="20586541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7830990" cy="584775"/>
          </a:xfrm>
          <a:prstGeom prst="rect">
            <a:avLst/>
          </a:prstGeom>
          <a:noFill/>
        </p:spPr>
        <p:txBody>
          <a:bodyPr wrap="none" rtlCol="0">
            <a:spAutoFit/>
          </a:bodyPr>
          <a:lstStyle/>
          <a:p>
            <a:r>
              <a:rPr lang="zh-CN" altLang="en-US" sz="3200" b="1" dirty="0">
                <a:solidFill>
                  <a:srgbClr val="365A9C"/>
                </a:solidFill>
              </a:rPr>
              <a:t>曙光：</a:t>
            </a:r>
            <a:r>
              <a:rPr lang="en-US" altLang="zh-CN" sz="3200" b="1" dirty="0">
                <a:solidFill>
                  <a:srgbClr val="365A9C"/>
                </a:solidFill>
              </a:rPr>
              <a:t>Advanced Computing System(</a:t>
            </a:r>
            <a:r>
              <a:rPr lang="en-US" altLang="zh-CN" sz="3200" b="1" dirty="0" err="1">
                <a:solidFill>
                  <a:srgbClr val="365A9C"/>
                </a:solidFill>
              </a:rPr>
              <a:t>PreE</a:t>
            </a:r>
            <a:r>
              <a:rPr lang="en-US" altLang="zh-CN" sz="3200" b="1" dirty="0">
                <a:solidFill>
                  <a:srgbClr val="365A9C"/>
                </a:solidFill>
              </a:rPr>
              <a:t>)</a:t>
            </a:r>
          </a:p>
        </p:txBody>
      </p:sp>
      <p:sp>
        <p:nvSpPr>
          <p:cNvPr id="4" name="内容占位符 1">
            <a:extLst>
              <a:ext uri="{FF2B5EF4-FFF2-40B4-BE49-F238E27FC236}">
                <a16:creationId xmlns:a16="http://schemas.microsoft.com/office/drawing/2014/main" id="{70F929EE-34F8-4FE0-AC57-2F7A3DDC61C9}"/>
              </a:ext>
            </a:extLst>
          </p:cNvPr>
          <p:cNvSpPr txBox="1">
            <a:spLocks/>
          </p:cNvSpPr>
          <p:nvPr/>
        </p:nvSpPr>
        <p:spPr>
          <a:xfrm>
            <a:off x="517352" y="1375477"/>
            <a:ext cx="7068869" cy="28155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err="1">
                <a:latin typeface="Times New Roman"/>
                <a:cs typeface="Times New Roman"/>
              </a:rPr>
              <a:t>Hygon</a:t>
            </a:r>
            <a:r>
              <a:rPr lang="en-US" altLang="zh-CN" sz="2000" dirty="0">
                <a:latin typeface="Times New Roman"/>
                <a:cs typeface="Times New Roman"/>
              </a:rPr>
              <a:t> Dhyana 32C 2GHz</a:t>
            </a:r>
            <a:r>
              <a:rPr lang="zh-CN" altLang="en-US" sz="2000" dirty="0">
                <a:latin typeface="Times New Roman"/>
                <a:cs typeface="Times New Roman"/>
              </a:rPr>
              <a:t>（</a:t>
            </a:r>
            <a:r>
              <a:rPr lang="en-US" altLang="zh-CN" sz="2000" dirty="0">
                <a:latin typeface="Times New Roman"/>
                <a:cs typeface="Times New Roman"/>
              </a:rPr>
              <a:t>AMD</a:t>
            </a:r>
            <a:r>
              <a:rPr lang="zh-CN" altLang="en-US" sz="2000" dirty="0">
                <a:latin typeface="Times New Roman"/>
                <a:cs typeface="Times New Roman"/>
              </a:rPr>
              <a:t>）</a:t>
            </a:r>
            <a:endParaRPr lang="en-US" altLang="zh-CN" sz="2000" dirty="0">
              <a:latin typeface="Times New Roman"/>
              <a:cs typeface="Times New Roman"/>
            </a:endParaRPr>
          </a:p>
          <a:p>
            <a:r>
              <a:rPr lang="en-US" altLang="zh-CN" sz="2000" dirty="0">
                <a:latin typeface="Times New Roman"/>
                <a:cs typeface="Times New Roman"/>
              </a:rPr>
              <a:t>Accelerator</a:t>
            </a:r>
            <a:r>
              <a:rPr lang="zh-CN" altLang="en-US" sz="2000" dirty="0">
                <a:latin typeface="Times New Roman"/>
                <a:cs typeface="Times New Roman"/>
              </a:rPr>
              <a:t>：</a:t>
            </a:r>
            <a:r>
              <a:rPr lang="en-US" altLang="zh-CN" sz="2000" dirty="0">
                <a:latin typeface="Times New Roman"/>
                <a:cs typeface="Times New Roman"/>
              </a:rPr>
              <a:t>Deep Computing Processor</a:t>
            </a:r>
          </a:p>
          <a:p>
            <a:r>
              <a:rPr lang="en-US" altLang="zh-CN" sz="2000" dirty="0">
                <a:latin typeface="Times New Roman"/>
                <a:cs typeface="Times New Roman"/>
              </a:rPr>
              <a:t>Total cores</a:t>
            </a:r>
            <a:r>
              <a:rPr lang="zh-CN" altLang="en-US" sz="2000" dirty="0">
                <a:latin typeface="Times New Roman"/>
                <a:cs typeface="Times New Roman"/>
              </a:rPr>
              <a:t>：</a:t>
            </a:r>
            <a:r>
              <a:rPr lang="en-US" altLang="zh-CN" sz="2000" dirty="0">
                <a:latin typeface="Times New Roman"/>
                <a:cs typeface="Times New Roman"/>
              </a:rPr>
              <a:t>131072 cores</a:t>
            </a:r>
          </a:p>
          <a:p>
            <a:r>
              <a:rPr lang="en-US" altLang="zh-CN" sz="2000" dirty="0">
                <a:latin typeface="Times New Roman"/>
                <a:cs typeface="Times New Roman"/>
              </a:rPr>
              <a:t>Top500</a:t>
            </a:r>
            <a:r>
              <a:rPr lang="zh-CN" altLang="en-US" sz="2000" dirty="0">
                <a:latin typeface="Times New Roman"/>
                <a:cs typeface="Times New Roman"/>
              </a:rPr>
              <a:t>：</a:t>
            </a:r>
            <a:r>
              <a:rPr lang="en-US" altLang="zh-CN" sz="2000" dirty="0">
                <a:latin typeface="Times New Roman"/>
                <a:cs typeface="Times New Roman"/>
              </a:rPr>
              <a:t>43</a:t>
            </a:r>
          </a:p>
          <a:p>
            <a:r>
              <a:rPr lang="en-US" altLang="zh-CN" sz="2000" dirty="0">
                <a:latin typeface="Times New Roman"/>
                <a:cs typeface="Times New Roman"/>
              </a:rPr>
              <a:t>Green 500</a:t>
            </a:r>
            <a:r>
              <a:rPr lang="zh-CN" altLang="en-US" sz="2000" dirty="0">
                <a:latin typeface="Times New Roman"/>
                <a:cs typeface="Times New Roman"/>
              </a:rPr>
              <a:t>：</a:t>
            </a:r>
            <a:r>
              <a:rPr lang="en-US" altLang="zh-CN" sz="2000" dirty="0">
                <a:latin typeface="Times New Roman"/>
                <a:cs typeface="Times New Roman"/>
              </a:rPr>
              <a:t>9</a:t>
            </a:r>
          </a:p>
          <a:p>
            <a:r>
              <a:rPr lang="zh-CN" altLang="en-US" sz="2000" dirty="0">
                <a:latin typeface="Times New Roman"/>
                <a:cs typeface="Times New Roman"/>
              </a:rPr>
              <a:t>峰值计算速度每秒</a:t>
            </a:r>
            <a:r>
              <a:rPr lang="en-US" altLang="zh-CN" sz="2000" dirty="0">
                <a:latin typeface="Times New Roman"/>
                <a:cs typeface="Times New Roman"/>
              </a:rPr>
              <a:t>6134.2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 4325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 Efficiency</a:t>
            </a:r>
            <a:r>
              <a:rPr lang="zh-CN" altLang="en-US" sz="2000" dirty="0">
                <a:latin typeface="Times New Roman"/>
                <a:cs typeface="Times New Roman"/>
              </a:rPr>
              <a:t>：</a:t>
            </a:r>
            <a:r>
              <a:rPr lang="en-US" altLang="zh-CN" sz="2000" dirty="0">
                <a:latin typeface="Times New Roman"/>
                <a:cs typeface="Times New Roman"/>
              </a:rPr>
              <a:t>11.382 </a:t>
            </a:r>
            <a:r>
              <a:rPr lang="en-US" altLang="zh-CN" sz="2000" dirty="0" err="1">
                <a:latin typeface="Times New Roman"/>
                <a:cs typeface="Times New Roman"/>
              </a:rPr>
              <a:t>GFlops</a:t>
            </a:r>
            <a:r>
              <a:rPr lang="en-US" altLang="zh-CN" sz="2000" dirty="0">
                <a:latin typeface="Times New Roman"/>
                <a:cs typeface="Times New Roman"/>
              </a:rPr>
              <a:t>/Watts</a:t>
            </a:r>
            <a:endParaRPr lang="zh-CN" altLang="en-US" sz="2000" dirty="0">
              <a:latin typeface="Times New Roman"/>
              <a:cs typeface="Times New Roman"/>
            </a:endParaRPr>
          </a:p>
        </p:txBody>
      </p:sp>
      <p:graphicFrame>
        <p:nvGraphicFramePr>
          <p:cNvPr id="7" name="表格 6">
            <a:extLst>
              <a:ext uri="{FF2B5EF4-FFF2-40B4-BE49-F238E27FC236}">
                <a16:creationId xmlns:a16="http://schemas.microsoft.com/office/drawing/2014/main" id="{477E6138-A458-47E1-B75E-A56587B64FE9}"/>
              </a:ext>
            </a:extLst>
          </p:cNvPr>
          <p:cNvGraphicFramePr>
            <a:graphicFrameLocks noGrp="1"/>
          </p:cNvGraphicFramePr>
          <p:nvPr>
            <p:extLst>
              <p:ext uri="{D42A27DB-BD31-4B8C-83A1-F6EECF244321}">
                <p14:modId xmlns:p14="http://schemas.microsoft.com/office/powerpoint/2010/main" val="1427141926"/>
              </p:ext>
            </p:extLst>
          </p:nvPr>
        </p:nvGraphicFramePr>
        <p:xfrm>
          <a:off x="2047649" y="4638255"/>
          <a:ext cx="5140412" cy="1112520"/>
        </p:xfrm>
        <a:graphic>
          <a:graphicData uri="http://schemas.openxmlformats.org/drawingml/2006/table">
            <a:tbl>
              <a:tblPr firstRow="1" bandRow="1">
                <a:tableStyleId>{5C22544A-7EE6-4342-B048-85BDC9FD1C3A}</a:tableStyleId>
              </a:tblPr>
              <a:tblGrid>
                <a:gridCol w="2570206">
                  <a:extLst>
                    <a:ext uri="{9D8B030D-6E8A-4147-A177-3AD203B41FA5}">
                      <a16:colId xmlns:a16="http://schemas.microsoft.com/office/drawing/2014/main" val="581038646"/>
                    </a:ext>
                  </a:extLst>
                </a:gridCol>
                <a:gridCol w="2570206">
                  <a:extLst>
                    <a:ext uri="{9D8B030D-6E8A-4147-A177-3AD203B41FA5}">
                      <a16:colId xmlns:a16="http://schemas.microsoft.com/office/drawing/2014/main" val="695496810"/>
                    </a:ext>
                  </a:extLst>
                </a:gridCol>
              </a:tblGrid>
              <a:tr h="370840">
                <a:tc>
                  <a:txBody>
                    <a:bodyPr/>
                    <a:lstStyle/>
                    <a:p>
                      <a:pPr algn="ctr"/>
                      <a:r>
                        <a:rPr lang="en-US" altLang="zh-CN" dirty="0"/>
                        <a:t>Time List</a:t>
                      </a:r>
                      <a:endParaRPr lang="zh-CN" altLang="en-US" dirty="0"/>
                    </a:p>
                  </a:txBody>
                  <a:tcPr/>
                </a:tc>
                <a:tc>
                  <a:txBody>
                    <a:bodyPr/>
                    <a:lstStyle/>
                    <a:p>
                      <a:pPr algn="ctr"/>
                      <a:r>
                        <a:rPr lang="en-US" altLang="zh-CN" dirty="0"/>
                        <a:t>Top500 Rank</a:t>
                      </a:r>
                      <a:endParaRPr lang="zh-CN" altLang="en-US" dirty="0"/>
                    </a:p>
                  </a:txBody>
                  <a:tcPr/>
                </a:tc>
                <a:extLst>
                  <a:ext uri="{0D108BD9-81ED-4DB2-BD59-A6C34878D82A}">
                    <a16:rowId xmlns:a16="http://schemas.microsoft.com/office/drawing/2014/main" val="2788243517"/>
                  </a:ext>
                </a:extLst>
              </a:tr>
              <a:tr h="370840">
                <a:tc>
                  <a:txBody>
                    <a:bodyPr/>
                    <a:lstStyle/>
                    <a:p>
                      <a:pPr algn="ctr"/>
                      <a:r>
                        <a:rPr lang="en-US" altLang="zh-CN" dirty="0"/>
                        <a:t>2018-11</a:t>
                      </a:r>
                      <a:endParaRPr lang="zh-CN" altLang="en-US" dirty="0"/>
                    </a:p>
                  </a:txBody>
                  <a:tcPr/>
                </a:tc>
                <a:tc>
                  <a:txBody>
                    <a:bodyPr/>
                    <a:lstStyle/>
                    <a:p>
                      <a:pPr algn="ctr"/>
                      <a:r>
                        <a:rPr lang="en-US" altLang="zh-CN" dirty="0"/>
                        <a:t>38</a:t>
                      </a:r>
                      <a:endParaRPr lang="zh-CN" altLang="en-US" dirty="0"/>
                    </a:p>
                  </a:txBody>
                  <a:tcPr/>
                </a:tc>
                <a:extLst>
                  <a:ext uri="{0D108BD9-81ED-4DB2-BD59-A6C34878D82A}">
                    <a16:rowId xmlns:a16="http://schemas.microsoft.com/office/drawing/2014/main" val="2924627422"/>
                  </a:ext>
                </a:extLst>
              </a:tr>
              <a:tr h="370840">
                <a:tc>
                  <a:txBody>
                    <a:bodyPr/>
                    <a:lstStyle/>
                    <a:p>
                      <a:pPr algn="ctr"/>
                      <a:r>
                        <a:rPr lang="en-US" altLang="zh-CN" dirty="0"/>
                        <a:t>2019-06</a:t>
                      </a:r>
                      <a:endParaRPr lang="zh-CN" altLang="en-US" dirty="0"/>
                    </a:p>
                  </a:txBody>
                  <a:tcPr/>
                </a:tc>
                <a:tc>
                  <a:txBody>
                    <a:bodyPr/>
                    <a:lstStyle/>
                    <a:p>
                      <a:pPr algn="ctr"/>
                      <a:r>
                        <a:rPr lang="en-US" altLang="zh-CN" dirty="0"/>
                        <a:t>43</a:t>
                      </a:r>
                      <a:endParaRPr lang="zh-CN" altLang="en-US" dirty="0"/>
                    </a:p>
                  </a:txBody>
                  <a:tcPr/>
                </a:tc>
                <a:extLst>
                  <a:ext uri="{0D108BD9-81ED-4DB2-BD59-A6C34878D82A}">
                    <a16:rowId xmlns:a16="http://schemas.microsoft.com/office/drawing/2014/main" val="2792776553"/>
                  </a:ext>
                </a:extLst>
              </a:tr>
            </a:tbl>
          </a:graphicData>
        </a:graphic>
      </p:graphicFrame>
    </p:spTree>
    <p:extLst>
      <p:ext uri="{BB962C8B-B14F-4D97-AF65-F5344CB8AC3E}">
        <p14:creationId xmlns:p14="http://schemas.microsoft.com/office/powerpoint/2010/main" val="19495660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7609776" cy="646331"/>
          </a:xfrm>
          <a:prstGeom prst="rect">
            <a:avLst/>
          </a:prstGeom>
          <a:noFill/>
        </p:spPr>
        <p:txBody>
          <a:bodyPr wrap="none" rtlCol="0">
            <a:spAutoFit/>
          </a:bodyPr>
          <a:lstStyle/>
          <a:p>
            <a:r>
              <a:rPr lang="zh-CN" altLang="en-US" sz="3600" b="1" dirty="0">
                <a:solidFill>
                  <a:srgbClr val="365A9C"/>
                </a:solidFill>
              </a:rPr>
              <a:t>曙光</a:t>
            </a:r>
            <a:r>
              <a:rPr lang="en-US" altLang="zh-CN" sz="3600" b="1" dirty="0">
                <a:solidFill>
                  <a:srgbClr val="365A9C"/>
                </a:solidFill>
              </a:rPr>
              <a:t>5000A“</a:t>
            </a:r>
            <a:r>
              <a:rPr lang="zh-CN" altLang="en-US" sz="3600" b="1" dirty="0">
                <a:solidFill>
                  <a:srgbClr val="365A9C"/>
                </a:solidFill>
              </a:rPr>
              <a:t>魔方”（</a:t>
            </a:r>
            <a:r>
              <a:rPr lang="en-US" altLang="zh-CN" sz="3600" b="1" dirty="0">
                <a:solidFill>
                  <a:srgbClr val="365A9C"/>
                </a:solidFill>
              </a:rPr>
              <a:t>MagicCube3</a:t>
            </a:r>
            <a:r>
              <a:rPr lang="zh-CN" altLang="en-US" sz="3600" b="1" dirty="0">
                <a:solidFill>
                  <a:srgbClr val="365A9C"/>
                </a:solidFill>
              </a:rPr>
              <a:t>）</a:t>
            </a:r>
          </a:p>
        </p:txBody>
      </p:sp>
      <p:sp>
        <p:nvSpPr>
          <p:cNvPr id="6" name="内容占位符 1">
            <a:extLst>
              <a:ext uri="{FF2B5EF4-FFF2-40B4-BE49-F238E27FC236}">
                <a16:creationId xmlns:a16="http://schemas.microsoft.com/office/drawing/2014/main" id="{8F5B0D17-C6A6-4E09-A569-21DEAAFC9AD2}"/>
              </a:ext>
            </a:extLst>
          </p:cNvPr>
          <p:cNvSpPr txBox="1">
            <a:spLocks/>
          </p:cNvSpPr>
          <p:nvPr/>
        </p:nvSpPr>
        <p:spPr>
          <a:xfrm>
            <a:off x="312634" y="1482094"/>
            <a:ext cx="4476140" cy="3340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a:latin typeface="Times New Roman"/>
                <a:cs typeface="Times New Roman"/>
              </a:rPr>
              <a:t>Xeon Gold 6142 16C 2.6GHz</a:t>
            </a:r>
          </a:p>
          <a:p>
            <a:r>
              <a:rPr lang="en-US" altLang="zh-CN" sz="2000" dirty="0">
                <a:latin typeface="Times New Roman"/>
                <a:cs typeface="Times New Roman"/>
              </a:rPr>
              <a:t>Accelerator</a:t>
            </a:r>
            <a:r>
              <a:rPr lang="zh-CN" altLang="en-US" sz="2000" dirty="0">
                <a:latin typeface="Times New Roman"/>
                <a:cs typeface="Times New Roman"/>
              </a:rPr>
              <a:t>：</a:t>
            </a:r>
            <a:r>
              <a:rPr lang="en-US" altLang="zh-CN" sz="2000" dirty="0">
                <a:latin typeface="Times New Roman"/>
                <a:cs typeface="Times New Roman"/>
              </a:rPr>
              <a:t>NVIDIA Tesla V100</a:t>
            </a:r>
          </a:p>
          <a:p>
            <a:r>
              <a:rPr lang="en-US" altLang="zh-CN" sz="2000" dirty="0">
                <a:latin typeface="Times New Roman"/>
                <a:cs typeface="Times New Roman"/>
              </a:rPr>
              <a:t>Total cores</a:t>
            </a:r>
            <a:r>
              <a:rPr lang="zh-CN" altLang="en-US" sz="2000" dirty="0">
                <a:latin typeface="Times New Roman"/>
                <a:cs typeface="Times New Roman"/>
              </a:rPr>
              <a:t>：</a:t>
            </a:r>
            <a:r>
              <a:rPr lang="en-US" altLang="zh-CN" sz="2000" dirty="0">
                <a:latin typeface="Times New Roman"/>
                <a:cs typeface="Times New Roman"/>
              </a:rPr>
              <a:t>41472 cores</a:t>
            </a:r>
          </a:p>
          <a:p>
            <a:r>
              <a:rPr lang="en-US" altLang="zh-CN" sz="2000" dirty="0">
                <a:latin typeface="Times New Roman"/>
                <a:cs typeface="Times New Roman"/>
              </a:rPr>
              <a:t>Top500</a:t>
            </a:r>
            <a:r>
              <a:rPr lang="zh-CN" altLang="en-US" sz="2000" dirty="0">
                <a:latin typeface="Times New Roman"/>
                <a:cs typeface="Times New Roman"/>
              </a:rPr>
              <a:t>：</a:t>
            </a:r>
            <a:r>
              <a:rPr lang="en-US" altLang="zh-CN" sz="2000" dirty="0">
                <a:latin typeface="Times New Roman"/>
                <a:cs typeface="Times New Roman"/>
              </a:rPr>
              <a:t>133</a:t>
            </a:r>
          </a:p>
          <a:p>
            <a:r>
              <a:rPr lang="en-US" altLang="zh-CN" sz="2000" dirty="0">
                <a:latin typeface="Times New Roman"/>
                <a:cs typeface="Times New Roman"/>
              </a:rPr>
              <a:t>Green 500</a:t>
            </a:r>
            <a:r>
              <a:rPr lang="zh-CN" altLang="en-US" sz="2000" dirty="0">
                <a:latin typeface="Times New Roman"/>
                <a:cs typeface="Times New Roman"/>
              </a:rPr>
              <a:t>：</a:t>
            </a:r>
            <a:r>
              <a:rPr lang="en-US" altLang="zh-CN" sz="2000" dirty="0">
                <a:latin typeface="Times New Roman"/>
                <a:cs typeface="Times New Roman"/>
              </a:rPr>
              <a:t>30</a:t>
            </a:r>
          </a:p>
          <a:p>
            <a:r>
              <a:rPr lang="zh-CN" altLang="en-US" sz="2000" dirty="0">
                <a:latin typeface="Times New Roman"/>
                <a:cs typeface="Times New Roman"/>
              </a:rPr>
              <a:t>峰值计算速度每秒</a:t>
            </a:r>
            <a:r>
              <a:rPr lang="en-US" altLang="zh-CN" sz="2000" dirty="0">
                <a:latin typeface="Times New Roman"/>
                <a:cs typeface="Times New Roman"/>
              </a:rPr>
              <a:t>5120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 1952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 Efficiency</a:t>
            </a:r>
            <a:r>
              <a:rPr lang="zh-CN" altLang="en-US" sz="2000" dirty="0">
                <a:latin typeface="Times New Roman"/>
                <a:cs typeface="Times New Roman"/>
              </a:rPr>
              <a:t>：</a:t>
            </a:r>
            <a:r>
              <a:rPr lang="en-US" altLang="zh-CN" sz="2000" dirty="0">
                <a:latin typeface="Times New Roman"/>
                <a:cs typeface="Times New Roman"/>
              </a:rPr>
              <a:t>4.761 </a:t>
            </a:r>
            <a:r>
              <a:rPr lang="en-US" altLang="zh-CN" sz="2000" dirty="0" err="1">
                <a:latin typeface="Times New Roman"/>
                <a:cs typeface="Times New Roman"/>
              </a:rPr>
              <a:t>GFlops</a:t>
            </a:r>
            <a:r>
              <a:rPr lang="en-US" altLang="zh-CN" sz="2000" dirty="0">
                <a:latin typeface="Times New Roman"/>
                <a:cs typeface="Times New Roman"/>
              </a:rPr>
              <a:t>/Watts</a:t>
            </a:r>
            <a:endParaRPr lang="zh-CN" altLang="en-US" sz="2000" dirty="0">
              <a:latin typeface="Times New Roman"/>
              <a:cs typeface="Times New Roman"/>
            </a:endParaRPr>
          </a:p>
        </p:txBody>
      </p:sp>
      <p:pic>
        <p:nvPicPr>
          <p:cNvPr id="2" name="图片 1">
            <a:extLst>
              <a:ext uri="{FF2B5EF4-FFF2-40B4-BE49-F238E27FC236}">
                <a16:creationId xmlns:a16="http://schemas.microsoft.com/office/drawing/2014/main" id="{320066CB-FB15-4A9A-BBC5-B688E8BF61A8}"/>
              </a:ext>
            </a:extLst>
          </p:cNvPr>
          <p:cNvPicPr>
            <a:picLocks noChangeAspect="1"/>
          </p:cNvPicPr>
          <p:nvPr/>
        </p:nvPicPr>
        <p:blipFill>
          <a:blip r:embed="rId2"/>
          <a:stretch>
            <a:fillRect/>
          </a:stretch>
        </p:blipFill>
        <p:spPr>
          <a:xfrm>
            <a:off x="4859454" y="1565216"/>
            <a:ext cx="4027676" cy="3103765"/>
          </a:xfrm>
          <a:prstGeom prst="rect">
            <a:avLst/>
          </a:prstGeom>
        </p:spPr>
      </p:pic>
      <p:graphicFrame>
        <p:nvGraphicFramePr>
          <p:cNvPr id="8" name="表格 7">
            <a:extLst>
              <a:ext uri="{FF2B5EF4-FFF2-40B4-BE49-F238E27FC236}">
                <a16:creationId xmlns:a16="http://schemas.microsoft.com/office/drawing/2014/main" id="{EEAD40A1-7FF1-4782-94DC-0C0E96EA68BA}"/>
              </a:ext>
            </a:extLst>
          </p:cNvPr>
          <p:cNvGraphicFramePr>
            <a:graphicFrameLocks noGrp="1"/>
          </p:cNvGraphicFramePr>
          <p:nvPr>
            <p:extLst>
              <p:ext uri="{D42A27DB-BD31-4B8C-83A1-F6EECF244321}">
                <p14:modId xmlns:p14="http://schemas.microsoft.com/office/powerpoint/2010/main" val="3791824413"/>
              </p:ext>
            </p:extLst>
          </p:nvPr>
        </p:nvGraphicFramePr>
        <p:xfrm>
          <a:off x="2001929" y="5346915"/>
          <a:ext cx="5140412" cy="741680"/>
        </p:xfrm>
        <a:graphic>
          <a:graphicData uri="http://schemas.openxmlformats.org/drawingml/2006/table">
            <a:tbl>
              <a:tblPr firstRow="1" bandRow="1">
                <a:tableStyleId>{5C22544A-7EE6-4342-B048-85BDC9FD1C3A}</a:tableStyleId>
              </a:tblPr>
              <a:tblGrid>
                <a:gridCol w="2570206">
                  <a:extLst>
                    <a:ext uri="{9D8B030D-6E8A-4147-A177-3AD203B41FA5}">
                      <a16:colId xmlns:a16="http://schemas.microsoft.com/office/drawing/2014/main" val="581038646"/>
                    </a:ext>
                  </a:extLst>
                </a:gridCol>
                <a:gridCol w="2570206">
                  <a:extLst>
                    <a:ext uri="{9D8B030D-6E8A-4147-A177-3AD203B41FA5}">
                      <a16:colId xmlns:a16="http://schemas.microsoft.com/office/drawing/2014/main" val="695496810"/>
                    </a:ext>
                  </a:extLst>
                </a:gridCol>
              </a:tblGrid>
              <a:tr h="370840">
                <a:tc>
                  <a:txBody>
                    <a:bodyPr/>
                    <a:lstStyle/>
                    <a:p>
                      <a:pPr algn="ctr"/>
                      <a:r>
                        <a:rPr lang="en-US" altLang="zh-CN" dirty="0"/>
                        <a:t>Time List</a:t>
                      </a:r>
                      <a:endParaRPr lang="zh-CN" altLang="en-US" dirty="0"/>
                    </a:p>
                  </a:txBody>
                  <a:tcPr/>
                </a:tc>
                <a:tc>
                  <a:txBody>
                    <a:bodyPr/>
                    <a:lstStyle/>
                    <a:p>
                      <a:pPr algn="ctr"/>
                      <a:r>
                        <a:rPr lang="en-US" altLang="zh-CN" dirty="0"/>
                        <a:t>Top500 Rank</a:t>
                      </a:r>
                      <a:endParaRPr lang="zh-CN" altLang="en-US" dirty="0"/>
                    </a:p>
                  </a:txBody>
                  <a:tcPr/>
                </a:tc>
                <a:extLst>
                  <a:ext uri="{0D108BD9-81ED-4DB2-BD59-A6C34878D82A}">
                    <a16:rowId xmlns:a16="http://schemas.microsoft.com/office/drawing/2014/main" val="2788243517"/>
                  </a:ext>
                </a:extLst>
              </a:tr>
              <a:tr h="370840">
                <a:tc>
                  <a:txBody>
                    <a:bodyPr/>
                    <a:lstStyle/>
                    <a:p>
                      <a:pPr algn="ctr"/>
                      <a:r>
                        <a:rPr lang="en-US" altLang="zh-CN" dirty="0"/>
                        <a:t>2019-06</a:t>
                      </a:r>
                      <a:endParaRPr lang="zh-CN" altLang="en-US" dirty="0"/>
                    </a:p>
                  </a:txBody>
                  <a:tcPr/>
                </a:tc>
                <a:tc>
                  <a:txBody>
                    <a:bodyPr/>
                    <a:lstStyle/>
                    <a:p>
                      <a:pPr algn="ctr"/>
                      <a:r>
                        <a:rPr lang="en-US" altLang="zh-CN" dirty="0"/>
                        <a:t>133</a:t>
                      </a:r>
                      <a:endParaRPr lang="zh-CN" altLang="en-US" dirty="0"/>
                    </a:p>
                  </a:txBody>
                  <a:tcPr/>
                </a:tc>
                <a:extLst>
                  <a:ext uri="{0D108BD9-81ED-4DB2-BD59-A6C34878D82A}">
                    <a16:rowId xmlns:a16="http://schemas.microsoft.com/office/drawing/2014/main" val="2792776553"/>
                  </a:ext>
                </a:extLst>
              </a:tr>
            </a:tbl>
          </a:graphicData>
        </a:graphic>
      </p:graphicFrame>
    </p:spTree>
    <p:extLst>
      <p:ext uri="{BB962C8B-B14F-4D97-AF65-F5344CB8AC3E}">
        <p14:creationId xmlns:p14="http://schemas.microsoft.com/office/powerpoint/2010/main" val="19938240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6210354" cy="646331"/>
          </a:xfrm>
          <a:prstGeom prst="rect">
            <a:avLst/>
          </a:prstGeom>
          <a:noFill/>
        </p:spPr>
        <p:txBody>
          <a:bodyPr wrap="none" rtlCol="0">
            <a:spAutoFit/>
          </a:bodyPr>
          <a:lstStyle/>
          <a:p>
            <a:r>
              <a:rPr lang="zh-CN" altLang="en-US" sz="3600" b="1" dirty="0">
                <a:solidFill>
                  <a:srgbClr val="365A9C"/>
                </a:solidFill>
              </a:rPr>
              <a:t>曙光</a:t>
            </a:r>
            <a:r>
              <a:rPr lang="en-US" altLang="zh-CN" sz="3600" b="1" dirty="0">
                <a:solidFill>
                  <a:srgbClr val="365A9C"/>
                </a:solidFill>
              </a:rPr>
              <a:t>6000“</a:t>
            </a:r>
            <a:r>
              <a:rPr lang="zh-CN" altLang="en-US" sz="3600" b="1" dirty="0">
                <a:solidFill>
                  <a:srgbClr val="365A9C"/>
                </a:solidFill>
              </a:rPr>
              <a:t>星云”超级计算机</a:t>
            </a:r>
          </a:p>
        </p:txBody>
      </p:sp>
      <p:pic>
        <p:nvPicPr>
          <p:cNvPr id="10242" name="Picture 2" descr="http://www.nsccsz.com/nsccsz/xhtml/images/infra.nebulae.png">
            <a:extLst>
              <a:ext uri="{FF2B5EF4-FFF2-40B4-BE49-F238E27FC236}">
                <a16:creationId xmlns:a16="http://schemas.microsoft.com/office/drawing/2014/main" id="{511E4227-3087-43F6-8F05-888C99194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012" y="928690"/>
            <a:ext cx="3596640" cy="1194026"/>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1">
            <a:extLst>
              <a:ext uri="{FF2B5EF4-FFF2-40B4-BE49-F238E27FC236}">
                <a16:creationId xmlns:a16="http://schemas.microsoft.com/office/drawing/2014/main" id="{63503C4A-5721-40FB-9FB1-49F932F46569}"/>
              </a:ext>
            </a:extLst>
          </p:cNvPr>
          <p:cNvSpPr txBox="1">
            <a:spLocks/>
          </p:cNvSpPr>
          <p:nvPr/>
        </p:nvSpPr>
        <p:spPr>
          <a:xfrm>
            <a:off x="274236" y="1152649"/>
            <a:ext cx="4975944" cy="286309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a:latin typeface="Times New Roman"/>
                <a:cs typeface="Times New Roman"/>
              </a:rPr>
              <a:t>Xeon X5650 6C 2.66GHz</a:t>
            </a:r>
          </a:p>
          <a:p>
            <a:r>
              <a:rPr lang="en-US" altLang="zh-CN" sz="2000" dirty="0">
                <a:latin typeface="Times New Roman"/>
                <a:cs typeface="Times New Roman"/>
              </a:rPr>
              <a:t>Accelerator</a:t>
            </a:r>
            <a:r>
              <a:rPr lang="zh-CN" altLang="en-US" sz="2000" dirty="0">
                <a:latin typeface="Times New Roman"/>
                <a:cs typeface="Times New Roman"/>
              </a:rPr>
              <a:t>：</a:t>
            </a:r>
            <a:r>
              <a:rPr lang="en-US" altLang="zh-CN" sz="2000" dirty="0">
                <a:latin typeface="Times New Roman"/>
                <a:cs typeface="Times New Roman"/>
              </a:rPr>
              <a:t>NVIDIA 2050</a:t>
            </a:r>
          </a:p>
          <a:p>
            <a:r>
              <a:rPr lang="en-US" altLang="zh-CN" sz="2000" dirty="0">
                <a:latin typeface="Times New Roman"/>
                <a:cs typeface="Times New Roman"/>
              </a:rPr>
              <a:t>Total cores</a:t>
            </a:r>
            <a:r>
              <a:rPr lang="zh-CN" altLang="en-US" sz="2000" dirty="0">
                <a:latin typeface="Times New Roman"/>
                <a:cs typeface="Times New Roman"/>
              </a:rPr>
              <a:t>：</a:t>
            </a:r>
            <a:r>
              <a:rPr lang="en-US" altLang="zh-CN" sz="2000" dirty="0">
                <a:latin typeface="Times New Roman"/>
                <a:cs typeface="Times New Roman"/>
              </a:rPr>
              <a:t>64960 cores</a:t>
            </a:r>
          </a:p>
          <a:p>
            <a:r>
              <a:rPr lang="en-US" altLang="zh-CN" sz="2000" dirty="0">
                <a:latin typeface="Times New Roman"/>
                <a:cs typeface="Times New Roman"/>
              </a:rPr>
              <a:t>Top500</a:t>
            </a:r>
            <a:r>
              <a:rPr lang="zh-CN" altLang="en-US" sz="2000" dirty="0">
                <a:latin typeface="Times New Roman"/>
                <a:cs typeface="Times New Roman"/>
              </a:rPr>
              <a:t>：</a:t>
            </a:r>
            <a:r>
              <a:rPr lang="en-US" altLang="zh-CN" sz="2000" dirty="0">
                <a:latin typeface="Times New Roman"/>
                <a:cs typeface="Times New Roman"/>
              </a:rPr>
              <a:t>331</a:t>
            </a:r>
          </a:p>
          <a:p>
            <a:r>
              <a:rPr lang="en-US" altLang="zh-CN" sz="2000" dirty="0">
                <a:latin typeface="Times New Roman"/>
                <a:cs typeface="Times New Roman"/>
              </a:rPr>
              <a:t>Green 500</a:t>
            </a:r>
            <a:r>
              <a:rPr lang="zh-CN" altLang="en-US" sz="2000" dirty="0">
                <a:latin typeface="Times New Roman"/>
                <a:cs typeface="Times New Roman"/>
              </a:rPr>
              <a:t>：</a:t>
            </a:r>
            <a:r>
              <a:rPr lang="en-US" altLang="zh-CN" sz="2000" dirty="0">
                <a:latin typeface="Times New Roman"/>
                <a:cs typeface="Times New Roman"/>
              </a:rPr>
              <a:t>198</a:t>
            </a:r>
          </a:p>
          <a:p>
            <a:r>
              <a:rPr lang="zh-CN" altLang="en-US" sz="2000" dirty="0">
                <a:latin typeface="Times New Roman"/>
                <a:cs typeface="Times New Roman"/>
              </a:rPr>
              <a:t>峰值计算速度每秒</a:t>
            </a:r>
            <a:r>
              <a:rPr lang="en-US" altLang="zh-CN" sz="2000" dirty="0">
                <a:latin typeface="Times New Roman"/>
                <a:cs typeface="Times New Roman"/>
              </a:rPr>
              <a:t>2984.3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 1271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 Efficiency</a:t>
            </a:r>
            <a:r>
              <a:rPr lang="zh-CN" altLang="en-US" sz="2000" dirty="0">
                <a:latin typeface="Times New Roman"/>
                <a:cs typeface="Times New Roman"/>
              </a:rPr>
              <a:t>：</a:t>
            </a:r>
            <a:r>
              <a:rPr lang="en-US" altLang="zh-CN" sz="2000" dirty="0">
                <a:latin typeface="Times New Roman"/>
                <a:cs typeface="Times New Roman"/>
              </a:rPr>
              <a:t>0.493 </a:t>
            </a:r>
            <a:r>
              <a:rPr lang="en-US" altLang="zh-CN" sz="2000" dirty="0" err="1">
                <a:latin typeface="Times New Roman"/>
                <a:cs typeface="Times New Roman"/>
              </a:rPr>
              <a:t>GFlops</a:t>
            </a:r>
            <a:r>
              <a:rPr lang="en-US" altLang="zh-CN" sz="2000" dirty="0">
                <a:latin typeface="Times New Roman"/>
                <a:cs typeface="Times New Roman"/>
              </a:rPr>
              <a:t>/Watts</a:t>
            </a:r>
            <a:endParaRPr lang="zh-CN" altLang="en-US" sz="2000" dirty="0">
              <a:latin typeface="Times New Roman"/>
              <a:cs typeface="Times New Roman"/>
            </a:endParaRPr>
          </a:p>
        </p:txBody>
      </p:sp>
      <p:graphicFrame>
        <p:nvGraphicFramePr>
          <p:cNvPr id="8" name="表格 7">
            <a:extLst>
              <a:ext uri="{FF2B5EF4-FFF2-40B4-BE49-F238E27FC236}">
                <a16:creationId xmlns:a16="http://schemas.microsoft.com/office/drawing/2014/main" id="{4C945E8F-BEEE-4235-9247-2A7B3B943FF9}"/>
              </a:ext>
            </a:extLst>
          </p:cNvPr>
          <p:cNvGraphicFramePr>
            <a:graphicFrameLocks noGrp="1"/>
          </p:cNvGraphicFramePr>
          <p:nvPr>
            <p:extLst>
              <p:ext uri="{D42A27DB-BD31-4B8C-83A1-F6EECF244321}">
                <p14:modId xmlns:p14="http://schemas.microsoft.com/office/powerpoint/2010/main" val="1488590462"/>
              </p:ext>
            </p:extLst>
          </p:nvPr>
        </p:nvGraphicFramePr>
        <p:xfrm>
          <a:off x="5336012" y="2348989"/>
          <a:ext cx="3596640" cy="4023360"/>
        </p:xfrm>
        <a:graphic>
          <a:graphicData uri="http://schemas.openxmlformats.org/drawingml/2006/table">
            <a:tbl>
              <a:tblPr firstRow="1" bandRow="1">
                <a:tableStyleId>{5C22544A-7EE6-4342-B048-85BDC9FD1C3A}</a:tableStyleId>
              </a:tblPr>
              <a:tblGrid>
                <a:gridCol w="1798320">
                  <a:extLst>
                    <a:ext uri="{9D8B030D-6E8A-4147-A177-3AD203B41FA5}">
                      <a16:colId xmlns:a16="http://schemas.microsoft.com/office/drawing/2014/main" val="581038646"/>
                    </a:ext>
                  </a:extLst>
                </a:gridCol>
                <a:gridCol w="1798320">
                  <a:extLst>
                    <a:ext uri="{9D8B030D-6E8A-4147-A177-3AD203B41FA5}">
                      <a16:colId xmlns:a16="http://schemas.microsoft.com/office/drawing/2014/main" val="695496810"/>
                    </a:ext>
                  </a:extLst>
                </a:gridCol>
              </a:tblGrid>
              <a:tr h="320312">
                <a:tc>
                  <a:txBody>
                    <a:bodyPr/>
                    <a:lstStyle/>
                    <a:p>
                      <a:pPr algn="ctr"/>
                      <a:r>
                        <a:rPr lang="en-US" altLang="zh-CN" sz="1600" dirty="0"/>
                        <a:t>Time List</a:t>
                      </a:r>
                      <a:endParaRPr lang="zh-CN" altLang="en-US" sz="1600" dirty="0"/>
                    </a:p>
                  </a:txBody>
                  <a:tcPr/>
                </a:tc>
                <a:tc>
                  <a:txBody>
                    <a:bodyPr/>
                    <a:lstStyle/>
                    <a:p>
                      <a:pPr algn="ctr"/>
                      <a:r>
                        <a:rPr lang="en-US" altLang="zh-CN" sz="1600" dirty="0"/>
                        <a:t>Top500 Rank</a:t>
                      </a:r>
                      <a:endParaRPr lang="zh-CN" altLang="en-US" sz="1600" dirty="0"/>
                    </a:p>
                  </a:txBody>
                  <a:tcPr/>
                </a:tc>
                <a:extLst>
                  <a:ext uri="{0D108BD9-81ED-4DB2-BD59-A6C34878D82A}">
                    <a16:rowId xmlns:a16="http://schemas.microsoft.com/office/drawing/2014/main" val="2788243517"/>
                  </a:ext>
                </a:extLst>
              </a:tr>
              <a:tr h="320312">
                <a:tc>
                  <a:txBody>
                    <a:bodyPr/>
                    <a:lstStyle/>
                    <a:p>
                      <a:pPr algn="ctr"/>
                      <a:r>
                        <a:rPr lang="en-US" altLang="zh-CN" sz="1600" dirty="0"/>
                        <a:t>2010-06</a:t>
                      </a:r>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3425477372"/>
                  </a:ext>
                </a:extLst>
              </a:tr>
              <a:tr h="320312">
                <a:tc>
                  <a:txBody>
                    <a:bodyPr/>
                    <a:lstStyle/>
                    <a:p>
                      <a:pPr algn="ctr"/>
                      <a:r>
                        <a:rPr lang="en-US" altLang="zh-CN" sz="1600" dirty="0"/>
                        <a:t>2010-11</a:t>
                      </a:r>
                      <a:endParaRPr lang="zh-CN" altLang="en-US" sz="1600" dirty="0"/>
                    </a:p>
                  </a:txBody>
                  <a:tcPr/>
                </a:tc>
                <a:tc>
                  <a:txBody>
                    <a:bodyPr/>
                    <a:lstStyle/>
                    <a:p>
                      <a:pPr algn="ctr"/>
                      <a:r>
                        <a:rPr lang="en-US" altLang="zh-CN" sz="1600" dirty="0"/>
                        <a:t>3</a:t>
                      </a:r>
                      <a:endParaRPr lang="zh-CN" altLang="en-US" sz="1600" dirty="0"/>
                    </a:p>
                  </a:txBody>
                  <a:tcPr/>
                </a:tc>
                <a:extLst>
                  <a:ext uri="{0D108BD9-81ED-4DB2-BD59-A6C34878D82A}">
                    <a16:rowId xmlns:a16="http://schemas.microsoft.com/office/drawing/2014/main" val="2500900154"/>
                  </a:ext>
                </a:extLst>
              </a:tr>
              <a:tr h="320312">
                <a:tc>
                  <a:txBody>
                    <a:bodyPr/>
                    <a:lstStyle/>
                    <a:p>
                      <a:pPr algn="ctr"/>
                      <a:r>
                        <a:rPr lang="en-US" altLang="zh-CN" sz="1600" dirty="0"/>
                        <a:t>2011-06</a:t>
                      </a:r>
                      <a:endParaRPr lang="zh-CN" altLang="en-US" sz="1600" dirty="0"/>
                    </a:p>
                  </a:txBody>
                  <a:tcPr/>
                </a:tc>
                <a:tc>
                  <a:txBody>
                    <a:bodyPr/>
                    <a:lstStyle/>
                    <a:p>
                      <a:pPr algn="ctr"/>
                      <a:r>
                        <a:rPr lang="en-US" altLang="zh-CN" sz="1600" dirty="0"/>
                        <a:t>4</a:t>
                      </a:r>
                      <a:endParaRPr lang="zh-CN" altLang="en-US" sz="1600" dirty="0"/>
                    </a:p>
                  </a:txBody>
                  <a:tcPr/>
                </a:tc>
                <a:extLst>
                  <a:ext uri="{0D108BD9-81ED-4DB2-BD59-A6C34878D82A}">
                    <a16:rowId xmlns:a16="http://schemas.microsoft.com/office/drawing/2014/main" val="2106427401"/>
                  </a:ext>
                </a:extLst>
              </a:tr>
              <a:tr h="320312">
                <a:tc>
                  <a:txBody>
                    <a:bodyPr/>
                    <a:lstStyle/>
                    <a:p>
                      <a:pPr algn="ctr"/>
                      <a:r>
                        <a:rPr lang="en-US" altLang="zh-CN" sz="1600" dirty="0"/>
                        <a:t>2011-11</a:t>
                      </a:r>
                      <a:endParaRPr lang="zh-CN" altLang="en-US" sz="1600" dirty="0"/>
                    </a:p>
                  </a:txBody>
                  <a:tcPr/>
                </a:tc>
                <a:tc>
                  <a:txBody>
                    <a:bodyPr/>
                    <a:lstStyle/>
                    <a:p>
                      <a:pPr algn="ctr"/>
                      <a:r>
                        <a:rPr lang="en-US" altLang="zh-CN" sz="1600" dirty="0"/>
                        <a:t>4</a:t>
                      </a:r>
                      <a:endParaRPr lang="zh-CN" altLang="en-US" sz="1600" dirty="0"/>
                    </a:p>
                  </a:txBody>
                  <a:tcPr/>
                </a:tc>
                <a:extLst>
                  <a:ext uri="{0D108BD9-81ED-4DB2-BD59-A6C34878D82A}">
                    <a16:rowId xmlns:a16="http://schemas.microsoft.com/office/drawing/2014/main" val="195708340"/>
                  </a:ext>
                </a:extLst>
              </a:tr>
              <a:tr h="320312">
                <a:tc>
                  <a:txBody>
                    <a:bodyPr/>
                    <a:lstStyle/>
                    <a:p>
                      <a:pPr algn="ctr"/>
                      <a:r>
                        <a:rPr lang="en-US" altLang="zh-CN" sz="1600" dirty="0"/>
                        <a:t>2012-06</a:t>
                      </a:r>
                      <a:endParaRPr lang="zh-CN" altLang="en-US" sz="1600" dirty="0"/>
                    </a:p>
                  </a:txBody>
                  <a:tcPr/>
                </a:tc>
                <a:tc>
                  <a:txBody>
                    <a:bodyPr/>
                    <a:lstStyle/>
                    <a:p>
                      <a:pPr algn="ctr"/>
                      <a:r>
                        <a:rPr lang="en-US" altLang="zh-CN" sz="1600" dirty="0"/>
                        <a:t>10</a:t>
                      </a:r>
                      <a:endParaRPr lang="zh-CN" altLang="en-US" sz="1600" dirty="0"/>
                    </a:p>
                  </a:txBody>
                  <a:tcPr/>
                </a:tc>
                <a:extLst>
                  <a:ext uri="{0D108BD9-81ED-4DB2-BD59-A6C34878D82A}">
                    <a16:rowId xmlns:a16="http://schemas.microsoft.com/office/drawing/2014/main" val="1688708335"/>
                  </a:ext>
                </a:extLst>
              </a:tr>
              <a:tr h="320312">
                <a:tc>
                  <a:txBody>
                    <a:bodyPr/>
                    <a:lstStyle/>
                    <a:p>
                      <a:pPr algn="ctr"/>
                      <a:r>
                        <a:rPr lang="en-US" altLang="zh-CN" sz="1600" dirty="0"/>
                        <a:t>2012-11</a:t>
                      </a:r>
                      <a:endParaRPr lang="zh-CN" altLang="en-US" sz="1600" dirty="0"/>
                    </a:p>
                  </a:txBody>
                  <a:tcPr/>
                </a:tc>
                <a:tc>
                  <a:txBody>
                    <a:bodyPr/>
                    <a:lstStyle/>
                    <a:p>
                      <a:pPr algn="ctr"/>
                      <a:r>
                        <a:rPr lang="en-US" altLang="zh-CN" sz="1600" dirty="0"/>
                        <a:t>12</a:t>
                      </a:r>
                      <a:endParaRPr lang="zh-CN" altLang="en-US" sz="1600" dirty="0"/>
                    </a:p>
                  </a:txBody>
                  <a:tcPr/>
                </a:tc>
                <a:extLst>
                  <a:ext uri="{0D108BD9-81ED-4DB2-BD59-A6C34878D82A}">
                    <a16:rowId xmlns:a16="http://schemas.microsoft.com/office/drawing/2014/main" val="2280473106"/>
                  </a:ext>
                </a:extLst>
              </a:tr>
              <a:tr h="320312">
                <a:tc>
                  <a:txBody>
                    <a:bodyPr/>
                    <a:lstStyle/>
                    <a:p>
                      <a:pPr algn="ctr"/>
                      <a:r>
                        <a:rPr lang="en-US" altLang="zh-CN" sz="1600" dirty="0"/>
                        <a:t>2013-06</a:t>
                      </a:r>
                      <a:endParaRPr lang="zh-CN" altLang="en-US" sz="1600" dirty="0"/>
                    </a:p>
                  </a:txBody>
                  <a:tcPr/>
                </a:tc>
                <a:tc>
                  <a:txBody>
                    <a:bodyPr/>
                    <a:lstStyle/>
                    <a:p>
                      <a:pPr algn="ctr"/>
                      <a:r>
                        <a:rPr lang="en-US" altLang="zh-CN" sz="1600" dirty="0"/>
                        <a:t>16</a:t>
                      </a:r>
                      <a:endParaRPr lang="zh-CN" altLang="en-US" sz="1600" dirty="0"/>
                    </a:p>
                  </a:txBody>
                  <a:tcPr/>
                </a:tc>
                <a:extLst>
                  <a:ext uri="{0D108BD9-81ED-4DB2-BD59-A6C34878D82A}">
                    <a16:rowId xmlns:a16="http://schemas.microsoft.com/office/drawing/2014/main" val="3830246423"/>
                  </a:ext>
                </a:extLst>
              </a:tr>
              <a:tr h="320312">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2141164157"/>
                  </a:ext>
                </a:extLst>
              </a:tr>
              <a:tr h="320312">
                <a:tc>
                  <a:txBody>
                    <a:bodyPr/>
                    <a:lstStyle/>
                    <a:p>
                      <a:pPr algn="ctr"/>
                      <a:r>
                        <a:rPr lang="en-US" altLang="zh-CN" sz="1600" dirty="0"/>
                        <a:t>2018-06</a:t>
                      </a:r>
                      <a:endParaRPr lang="zh-CN" altLang="en-US" sz="1600" dirty="0"/>
                    </a:p>
                  </a:txBody>
                  <a:tcPr/>
                </a:tc>
                <a:tc>
                  <a:txBody>
                    <a:bodyPr/>
                    <a:lstStyle/>
                    <a:p>
                      <a:pPr algn="ctr"/>
                      <a:r>
                        <a:rPr lang="en-US" altLang="zh-CN" sz="1600" dirty="0"/>
                        <a:t>158</a:t>
                      </a:r>
                      <a:endParaRPr lang="zh-CN" altLang="en-US" sz="1600" dirty="0"/>
                    </a:p>
                  </a:txBody>
                  <a:tcPr/>
                </a:tc>
                <a:extLst>
                  <a:ext uri="{0D108BD9-81ED-4DB2-BD59-A6C34878D82A}">
                    <a16:rowId xmlns:a16="http://schemas.microsoft.com/office/drawing/2014/main" val="3965481960"/>
                  </a:ext>
                </a:extLst>
              </a:tr>
              <a:tr h="320312">
                <a:tc>
                  <a:txBody>
                    <a:bodyPr/>
                    <a:lstStyle/>
                    <a:p>
                      <a:pPr algn="ctr"/>
                      <a:r>
                        <a:rPr lang="en-US" altLang="zh-CN" sz="1600" dirty="0"/>
                        <a:t>2018-11</a:t>
                      </a:r>
                      <a:endParaRPr lang="zh-CN" altLang="en-US" sz="1600" dirty="0"/>
                    </a:p>
                  </a:txBody>
                  <a:tcPr/>
                </a:tc>
                <a:tc>
                  <a:txBody>
                    <a:bodyPr/>
                    <a:lstStyle/>
                    <a:p>
                      <a:pPr algn="ctr"/>
                      <a:r>
                        <a:rPr lang="en-US" altLang="zh-CN" sz="1600" dirty="0"/>
                        <a:t>255</a:t>
                      </a:r>
                      <a:endParaRPr lang="zh-CN" altLang="en-US" sz="1600" dirty="0"/>
                    </a:p>
                  </a:txBody>
                  <a:tcPr/>
                </a:tc>
                <a:extLst>
                  <a:ext uri="{0D108BD9-81ED-4DB2-BD59-A6C34878D82A}">
                    <a16:rowId xmlns:a16="http://schemas.microsoft.com/office/drawing/2014/main" val="2924627422"/>
                  </a:ext>
                </a:extLst>
              </a:tr>
              <a:tr h="320312">
                <a:tc>
                  <a:txBody>
                    <a:bodyPr/>
                    <a:lstStyle/>
                    <a:p>
                      <a:pPr algn="ctr"/>
                      <a:r>
                        <a:rPr lang="en-US" altLang="zh-CN" sz="1600" dirty="0"/>
                        <a:t>2019-06</a:t>
                      </a:r>
                      <a:endParaRPr lang="zh-CN" altLang="en-US" sz="1600" dirty="0"/>
                    </a:p>
                  </a:txBody>
                  <a:tcPr/>
                </a:tc>
                <a:tc>
                  <a:txBody>
                    <a:bodyPr/>
                    <a:lstStyle/>
                    <a:p>
                      <a:pPr algn="ctr"/>
                      <a:r>
                        <a:rPr lang="en-US" altLang="zh-CN" sz="1600" dirty="0"/>
                        <a:t>331</a:t>
                      </a:r>
                      <a:endParaRPr lang="zh-CN" altLang="en-US" sz="1600" dirty="0"/>
                    </a:p>
                  </a:txBody>
                  <a:tcPr/>
                </a:tc>
                <a:extLst>
                  <a:ext uri="{0D108BD9-81ED-4DB2-BD59-A6C34878D82A}">
                    <a16:rowId xmlns:a16="http://schemas.microsoft.com/office/drawing/2014/main" val="2792776553"/>
                  </a:ext>
                </a:extLst>
              </a:tr>
            </a:tbl>
          </a:graphicData>
        </a:graphic>
      </p:graphicFrame>
      <p:pic>
        <p:nvPicPr>
          <p:cNvPr id="7" name="图片 6">
            <a:extLst>
              <a:ext uri="{FF2B5EF4-FFF2-40B4-BE49-F238E27FC236}">
                <a16:creationId xmlns:a16="http://schemas.microsoft.com/office/drawing/2014/main" id="{2D4DD377-9A28-43D0-97DD-A35AD72A31E4}"/>
              </a:ext>
            </a:extLst>
          </p:cNvPr>
          <p:cNvPicPr>
            <a:picLocks noChangeAspect="1"/>
          </p:cNvPicPr>
          <p:nvPr/>
        </p:nvPicPr>
        <p:blipFill>
          <a:blip r:embed="rId4"/>
          <a:stretch>
            <a:fillRect/>
          </a:stretch>
        </p:blipFill>
        <p:spPr>
          <a:xfrm>
            <a:off x="274235" y="4015740"/>
            <a:ext cx="4997431" cy="2356609"/>
          </a:xfrm>
          <a:prstGeom prst="rect">
            <a:avLst/>
          </a:prstGeom>
        </p:spPr>
      </p:pic>
    </p:spTree>
    <p:extLst>
      <p:ext uri="{BB962C8B-B14F-4D97-AF65-F5344CB8AC3E}">
        <p14:creationId xmlns:p14="http://schemas.microsoft.com/office/powerpoint/2010/main" val="18812493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2736647" cy="646331"/>
          </a:xfrm>
          <a:prstGeom prst="rect">
            <a:avLst/>
          </a:prstGeom>
          <a:noFill/>
        </p:spPr>
        <p:txBody>
          <a:bodyPr wrap="none" rtlCol="0">
            <a:spAutoFit/>
          </a:bodyPr>
          <a:lstStyle/>
          <a:p>
            <a:r>
              <a:rPr lang="en-US" altLang="zh-CN" sz="3600" b="1" dirty="0">
                <a:solidFill>
                  <a:srgbClr val="365A9C"/>
                </a:solidFill>
              </a:rPr>
              <a:t>E</a:t>
            </a:r>
            <a:r>
              <a:rPr lang="zh-CN" altLang="en-US" sz="3600" b="1" dirty="0">
                <a:solidFill>
                  <a:srgbClr val="365A9C"/>
                </a:solidFill>
              </a:rPr>
              <a:t>级原型系统</a:t>
            </a:r>
          </a:p>
        </p:txBody>
      </p:sp>
      <p:sp>
        <p:nvSpPr>
          <p:cNvPr id="4" name="矩形 3"/>
          <p:cNvSpPr/>
          <p:nvPr/>
        </p:nvSpPr>
        <p:spPr>
          <a:xfrm>
            <a:off x="1266872" y="1113476"/>
            <a:ext cx="2492990" cy="830997"/>
          </a:xfrm>
          <a:prstGeom prst="rect">
            <a:avLst/>
          </a:prstGeom>
        </p:spPr>
        <p:txBody>
          <a:bodyPr wrap="none">
            <a:spAutoFit/>
          </a:bodyPr>
          <a:lstStyle/>
          <a:p>
            <a:pPr algn="ctr"/>
            <a:r>
              <a:rPr lang="zh-CN" altLang="en-US" sz="2400" dirty="0"/>
              <a:t>曙光E级原型系统</a:t>
            </a:r>
            <a:endParaRPr lang="en-US" altLang="zh-CN" sz="2400" dirty="0"/>
          </a:p>
          <a:p>
            <a:pPr algn="ctr"/>
            <a:r>
              <a:rPr lang="zh-CN" altLang="en-US" sz="2400" dirty="0"/>
              <a:t>(曙光公司)</a:t>
            </a:r>
          </a:p>
        </p:txBody>
      </p:sp>
      <p:sp>
        <p:nvSpPr>
          <p:cNvPr id="5" name="矩形 4"/>
          <p:cNvSpPr/>
          <p:nvPr/>
        </p:nvSpPr>
        <p:spPr>
          <a:xfrm>
            <a:off x="1266872" y="2875467"/>
            <a:ext cx="2492990" cy="830997"/>
          </a:xfrm>
          <a:prstGeom prst="rect">
            <a:avLst/>
          </a:prstGeom>
        </p:spPr>
        <p:txBody>
          <a:bodyPr wrap="none">
            <a:spAutoFit/>
          </a:bodyPr>
          <a:lstStyle/>
          <a:p>
            <a:pPr algn="ctr"/>
            <a:r>
              <a:rPr lang="zh-CN" altLang="en-US" sz="2400" dirty="0"/>
              <a:t>天河E级原型系统</a:t>
            </a:r>
            <a:endParaRPr lang="en-US" altLang="zh-CN" sz="2400" dirty="0"/>
          </a:p>
          <a:p>
            <a:pPr algn="ctr"/>
            <a:r>
              <a:rPr lang="zh-CN" altLang="en-US" sz="2400" dirty="0"/>
              <a:t>(国防科大)</a:t>
            </a:r>
          </a:p>
        </p:txBody>
      </p:sp>
      <p:sp>
        <p:nvSpPr>
          <p:cNvPr id="6" name="矩形 5"/>
          <p:cNvSpPr/>
          <p:nvPr/>
        </p:nvSpPr>
        <p:spPr>
          <a:xfrm>
            <a:off x="1266872" y="4688667"/>
            <a:ext cx="2492990" cy="830997"/>
          </a:xfrm>
          <a:prstGeom prst="rect">
            <a:avLst/>
          </a:prstGeom>
        </p:spPr>
        <p:txBody>
          <a:bodyPr wrap="none">
            <a:spAutoFit/>
          </a:bodyPr>
          <a:lstStyle/>
          <a:p>
            <a:pPr algn="ctr"/>
            <a:r>
              <a:rPr lang="zh-CN" altLang="en-US" sz="2400" dirty="0"/>
              <a:t>神威E级原型系统</a:t>
            </a:r>
            <a:endParaRPr lang="en-US" altLang="zh-CN" sz="2400" dirty="0"/>
          </a:p>
          <a:p>
            <a:pPr algn="ctr"/>
            <a:r>
              <a:rPr lang="zh-CN" altLang="en-US" sz="2400" dirty="0"/>
              <a:t>(江南计算所)</a:t>
            </a:r>
          </a:p>
        </p:txBody>
      </p:sp>
      <p:pic>
        <p:nvPicPr>
          <p:cNvPr id="7" name="Picture 1" descr="C:\Users\wangchen\Documents\Tencent Files\361804306\Image\C2C\C]X9}WO7PVD$YJE2ZM%BSF6.jpg">
            <a:extLst>
              <a:ext uri="{FF2B5EF4-FFF2-40B4-BE49-F238E27FC236}">
                <a16:creationId xmlns:a16="http://schemas.microsoft.com/office/drawing/2014/main" id="{4821AB1A-384C-4A53-B64E-A09AFD4968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7914" y="727862"/>
            <a:ext cx="2253727" cy="19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F1019281-64BC-45DF-8D8F-5D135300CE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7915" y="4655135"/>
            <a:ext cx="2140771" cy="174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66872" y="1949224"/>
            <a:ext cx="2951837" cy="646331"/>
          </a:xfrm>
          <a:prstGeom prst="rect">
            <a:avLst/>
          </a:prstGeom>
        </p:spPr>
        <p:txBody>
          <a:bodyPr wrap="square">
            <a:spAutoFit/>
          </a:bodyPr>
          <a:lstStyle/>
          <a:p>
            <a:pPr marL="285750" indent="-285750">
              <a:buFont typeface="Arial" panose="020B0604020202020204" pitchFamily="34" charset="0"/>
              <a:buChar char="•"/>
            </a:pPr>
            <a:r>
              <a:rPr lang="zh-CN" altLang="en-US" dirty="0"/>
              <a:t>峰值性能：3.18PFlops</a:t>
            </a:r>
            <a:endParaRPr lang="en-US" altLang="zh-CN" dirty="0"/>
          </a:p>
          <a:p>
            <a:pPr marL="285750" indent="-285750">
              <a:buFont typeface="Arial" panose="020B0604020202020204" pitchFamily="34" charset="0"/>
              <a:buChar char="•"/>
            </a:pPr>
            <a:r>
              <a:rPr lang="zh-CN" altLang="en-US" dirty="0"/>
              <a:t>Linpack效率：71.5%</a:t>
            </a:r>
          </a:p>
        </p:txBody>
      </p:sp>
      <p:sp>
        <p:nvSpPr>
          <p:cNvPr id="10" name="矩形 9"/>
          <p:cNvSpPr/>
          <p:nvPr/>
        </p:nvSpPr>
        <p:spPr>
          <a:xfrm>
            <a:off x="1268609" y="3712224"/>
            <a:ext cx="2951837" cy="646331"/>
          </a:xfrm>
          <a:prstGeom prst="rect">
            <a:avLst/>
          </a:prstGeom>
        </p:spPr>
        <p:txBody>
          <a:bodyPr wrap="square">
            <a:spAutoFit/>
          </a:bodyPr>
          <a:lstStyle/>
          <a:p>
            <a:pPr marL="285750" indent="-285750">
              <a:buFont typeface="Arial" panose="020B0604020202020204" pitchFamily="34" charset="0"/>
              <a:buChar char="•"/>
            </a:pPr>
            <a:r>
              <a:rPr lang="zh-CN" altLang="en-US" dirty="0"/>
              <a:t>峰值性能：</a:t>
            </a:r>
            <a:r>
              <a:rPr lang="en-US" altLang="zh-CN" dirty="0"/>
              <a:t>3.14PFlops</a:t>
            </a:r>
          </a:p>
          <a:p>
            <a:pPr marL="285750" indent="-285750">
              <a:buFont typeface="Arial" panose="020B0604020202020204" pitchFamily="34" charset="0"/>
              <a:buChar char="•"/>
            </a:pPr>
            <a:r>
              <a:rPr lang="en-US" altLang="zh-CN" dirty="0" err="1"/>
              <a:t>Linpack</a:t>
            </a:r>
            <a:r>
              <a:rPr lang="zh-CN" altLang="en-US" dirty="0"/>
              <a:t>效率：</a:t>
            </a:r>
            <a:r>
              <a:rPr lang="en-US" altLang="zh-CN" dirty="0"/>
              <a:t>78.5%</a:t>
            </a:r>
          </a:p>
        </p:txBody>
      </p:sp>
      <p:sp>
        <p:nvSpPr>
          <p:cNvPr id="11" name="矩形 10"/>
          <p:cNvSpPr/>
          <p:nvPr/>
        </p:nvSpPr>
        <p:spPr>
          <a:xfrm>
            <a:off x="1266872" y="5529123"/>
            <a:ext cx="2951837" cy="646331"/>
          </a:xfrm>
          <a:prstGeom prst="rect">
            <a:avLst/>
          </a:prstGeom>
        </p:spPr>
        <p:txBody>
          <a:bodyPr wrap="square">
            <a:spAutoFit/>
          </a:bodyPr>
          <a:lstStyle/>
          <a:p>
            <a:pPr marL="285750" indent="-285750">
              <a:buFont typeface="Arial" panose="020B0604020202020204" pitchFamily="34" charset="0"/>
              <a:buChar char="•"/>
            </a:pPr>
            <a:r>
              <a:rPr lang="zh-CN" altLang="en-US" dirty="0"/>
              <a:t>峰值性能：</a:t>
            </a:r>
            <a:r>
              <a:rPr lang="en-US" altLang="zh-CN" dirty="0"/>
              <a:t>3.13PFlops</a:t>
            </a:r>
          </a:p>
          <a:p>
            <a:pPr marL="285750" indent="-285750">
              <a:buFont typeface="Arial" panose="020B0604020202020204" pitchFamily="34" charset="0"/>
              <a:buChar char="•"/>
            </a:pPr>
            <a:r>
              <a:rPr lang="en-US" altLang="zh-CN" dirty="0" err="1"/>
              <a:t>Linpack</a:t>
            </a:r>
            <a:r>
              <a:rPr lang="zh-CN" altLang="en-US" dirty="0"/>
              <a:t>效率：</a:t>
            </a:r>
            <a:r>
              <a:rPr lang="en-US" altLang="zh-CN" dirty="0"/>
              <a:t>81.51%</a:t>
            </a:r>
          </a:p>
        </p:txBody>
      </p:sp>
      <p:pic>
        <p:nvPicPr>
          <p:cNvPr id="12" name="图片 80">
            <a:extLst>
              <a:ext uri="{FF2B5EF4-FFF2-40B4-BE49-F238E27FC236}">
                <a16:creationId xmlns:a16="http://schemas.microsoft.com/office/drawing/2014/main" id="{D243658D-0102-4764-A0A6-7D807621461D}"/>
              </a:ext>
            </a:extLst>
          </p:cNvPr>
          <p:cNvPicPr>
            <a:picLocks noChangeAspect="1"/>
          </p:cNvPicPr>
          <p:nvPr/>
        </p:nvPicPr>
        <p:blipFill>
          <a:blip r:embed="rId4">
            <a:extLst>
              <a:ext uri="{28A0092B-C50C-407E-A947-70E740481C1C}">
                <a14:useLocalDpi xmlns:a14="http://schemas.microsoft.com/office/drawing/2010/main" val="0"/>
              </a:ext>
            </a:extLst>
          </a:blip>
          <a:srcRect t="2809" r="34576"/>
          <a:stretch>
            <a:fillRect/>
          </a:stretch>
        </p:blipFill>
        <p:spPr bwMode="auto">
          <a:xfrm>
            <a:off x="5507915" y="2742715"/>
            <a:ext cx="2140772" cy="177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98204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0065" y="967098"/>
            <a:ext cx="8723871" cy="923330"/>
          </a:xfrm>
          <a:prstGeom prst="rect">
            <a:avLst/>
          </a:prstGeom>
          <a:noFill/>
          <a:ln w="9525">
            <a:noFill/>
            <a:miter lim="800000"/>
            <a:headEnd/>
            <a:tailEnd/>
          </a:ln>
        </p:spPr>
        <p:txBody>
          <a:bodyPr wrap="square">
            <a:spAutoFit/>
          </a:bodyPr>
          <a:lstStyle/>
          <a:p>
            <a:pPr algn="ctr">
              <a:lnSpc>
                <a:spcPct val="150000"/>
              </a:lnSpc>
            </a:pPr>
            <a:r>
              <a:rPr lang="zh-CN" altLang="en-US" sz="3600" b="1" dirty="0">
                <a:solidFill>
                  <a:schemeClr val="bg1"/>
                </a:solidFill>
                <a:latin typeface="+mj-lt"/>
              </a:rPr>
              <a:t>面向国产超算平台的程序并行优化</a:t>
            </a:r>
          </a:p>
        </p:txBody>
      </p:sp>
      <p:sp>
        <p:nvSpPr>
          <p:cNvPr id="7" name="KSO_Shape"/>
          <p:cNvSpPr>
            <a:spLocks noChangeAspect="1"/>
          </p:cNvSpPr>
          <p:nvPr/>
        </p:nvSpPr>
        <p:spPr bwMode="auto">
          <a:xfrm>
            <a:off x="594276" y="2529461"/>
            <a:ext cx="1081132" cy="936000"/>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92D050"/>
              </a:solidFill>
              <a:latin typeface="+mj-lt"/>
            </a:endParaRPr>
          </a:p>
        </p:txBody>
      </p:sp>
      <p:sp>
        <p:nvSpPr>
          <p:cNvPr id="8" name="KSO_Shape"/>
          <p:cNvSpPr>
            <a:spLocks noChangeAspect="1"/>
          </p:cNvSpPr>
          <p:nvPr/>
        </p:nvSpPr>
        <p:spPr bwMode="auto">
          <a:xfrm>
            <a:off x="2883819" y="2471690"/>
            <a:ext cx="985608" cy="936000"/>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0" name="KSO_Shape"/>
          <p:cNvSpPr>
            <a:spLocks noChangeAspect="1"/>
          </p:cNvSpPr>
          <p:nvPr/>
        </p:nvSpPr>
        <p:spPr bwMode="auto">
          <a:xfrm>
            <a:off x="5177188" y="2471586"/>
            <a:ext cx="1028222" cy="93600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3" name="矩形 12"/>
          <p:cNvSpPr/>
          <p:nvPr/>
        </p:nvSpPr>
        <p:spPr>
          <a:xfrm>
            <a:off x="2548286" y="3701490"/>
            <a:ext cx="1715215" cy="1077218"/>
          </a:xfrm>
          <a:prstGeom prst="rect">
            <a:avLst/>
          </a:prstGeom>
        </p:spPr>
        <p:txBody>
          <a:bodyPr wrap="square">
            <a:spAutoFit/>
          </a:bodyPr>
          <a:lstStyle/>
          <a:p>
            <a:pPr algn="ctr"/>
            <a:r>
              <a:rPr lang="zh-CN" altLang="en-US" sz="3200" b="1" dirty="0">
                <a:solidFill>
                  <a:srgbClr val="FFC000"/>
                </a:solidFill>
                <a:latin typeface="+mj-lt"/>
              </a:rPr>
              <a:t>程序并行优化</a:t>
            </a:r>
            <a:endParaRPr lang="en-US" altLang="zh-CN" sz="3200" b="1" dirty="0">
              <a:solidFill>
                <a:srgbClr val="FFC000"/>
              </a:solidFill>
              <a:latin typeface="+mj-lt"/>
            </a:endParaRPr>
          </a:p>
        </p:txBody>
      </p:sp>
      <p:sp>
        <p:nvSpPr>
          <p:cNvPr id="14" name="矩形 13"/>
          <p:cNvSpPr/>
          <p:nvPr/>
        </p:nvSpPr>
        <p:spPr>
          <a:xfrm>
            <a:off x="4547482" y="3731644"/>
            <a:ext cx="2512420" cy="1569660"/>
          </a:xfrm>
          <a:prstGeom prst="rect">
            <a:avLst/>
          </a:prstGeom>
        </p:spPr>
        <p:txBody>
          <a:bodyPr wrap="square">
            <a:spAutoFit/>
          </a:bodyPr>
          <a:lstStyle/>
          <a:p>
            <a:pPr algn="ctr"/>
            <a:r>
              <a:rPr lang="zh-CN" altLang="en-US" sz="3200" b="1" dirty="0">
                <a:solidFill>
                  <a:schemeClr val="bg1"/>
                </a:solidFill>
                <a:latin typeface="+mj-lt"/>
              </a:rPr>
              <a:t>流体机械数值模拟程序并行优化</a:t>
            </a:r>
            <a:endParaRPr lang="en-US" altLang="zh-CN" sz="3200" b="1" dirty="0">
              <a:solidFill>
                <a:schemeClr val="bg1"/>
              </a:solidFill>
              <a:latin typeface="+mj-lt"/>
            </a:endParaRPr>
          </a:p>
        </p:txBody>
      </p:sp>
      <p:sp>
        <p:nvSpPr>
          <p:cNvPr id="15" name="矩形 14"/>
          <p:cNvSpPr/>
          <p:nvPr/>
        </p:nvSpPr>
        <p:spPr>
          <a:xfrm>
            <a:off x="242157" y="3669569"/>
            <a:ext cx="1748141" cy="1077218"/>
          </a:xfrm>
          <a:prstGeom prst="rect">
            <a:avLst/>
          </a:prstGeom>
        </p:spPr>
        <p:txBody>
          <a:bodyPr wrap="square">
            <a:spAutoFit/>
          </a:bodyPr>
          <a:lstStyle/>
          <a:p>
            <a:pPr algn="ctr"/>
            <a:r>
              <a:rPr lang="zh-CN" altLang="en-US" sz="3200" b="1" dirty="0">
                <a:solidFill>
                  <a:schemeClr val="bg1"/>
                </a:solidFill>
                <a:latin typeface="+mj-lt"/>
              </a:rPr>
              <a:t>国产超算平台</a:t>
            </a:r>
            <a:endParaRPr lang="en-US" altLang="zh-CN" sz="3200" b="1" dirty="0">
              <a:solidFill>
                <a:schemeClr val="bg1"/>
              </a:solidFill>
              <a:latin typeface="+mj-lt"/>
            </a:endParaRPr>
          </a:p>
        </p:txBody>
      </p:sp>
      <p:cxnSp>
        <p:nvCxnSpPr>
          <p:cNvPr id="16" name="直接连接符 15"/>
          <p:cNvCxnSpPr/>
          <p:nvPr/>
        </p:nvCxnSpPr>
        <p:spPr>
          <a:xfrm>
            <a:off x="2282476"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14120"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68" name="流程图: 过程 67"/>
          <p:cNvSpPr/>
          <p:nvPr/>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69" name="流程图: 过程 8"/>
          <p:cNvSpPr/>
          <p:nvPr/>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pic>
        <p:nvPicPr>
          <p:cNvPr id="70" name="图片 69"/>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
        <p:nvSpPr>
          <p:cNvPr id="17" name="KSO_Shape">
            <a:extLst>
              <a:ext uri="{FF2B5EF4-FFF2-40B4-BE49-F238E27FC236}">
                <a16:creationId xmlns:a16="http://schemas.microsoft.com/office/drawing/2014/main" id="{301597EF-6C94-4740-9FB4-D5EFE9528D7E}"/>
              </a:ext>
            </a:extLst>
          </p:cNvPr>
          <p:cNvSpPr>
            <a:spLocks/>
          </p:cNvSpPr>
          <p:nvPr/>
        </p:nvSpPr>
        <p:spPr bwMode="auto">
          <a:xfrm>
            <a:off x="7681092" y="2419459"/>
            <a:ext cx="872336" cy="988127"/>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bg2"/>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9" name="直接连接符 18">
            <a:extLst>
              <a:ext uri="{FF2B5EF4-FFF2-40B4-BE49-F238E27FC236}">
                <a16:creationId xmlns:a16="http://schemas.microsoft.com/office/drawing/2014/main" id="{00B1D43E-6042-48A8-BDEC-D911EE59A18B}"/>
              </a:ext>
            </a:extLst>
          </p:cNvPr>
          <p:cNvCxnSpPr/>
          <p:nvPr/>
        </p:nvCxnSpPr>
        <p:spPr>
          <a:xfrm>
            <a:off x="6967364" y="2471586"/>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EC9A591B-A4D6-4B15-B966-6A87CC604462}"/>
              </a:ext>
            </a:extLst>
          </p:cNvPr>
          <p:cNvSpPr/>
          <p:nvPr/>
        </p:nvSpPr>
        <p:spPr>
          <a:xfrm>
            <a:off x="7259543" y="3693113"/>
            <a:ext cx="1724173" cy="1077218"/>
          </a:xfrm>
          <a:prstGeom prst="rect">
            <a:avLst/>
          </a:prstGeom>
        </p:spPr>
        <p:txBody>
          <a:bodyPr wrap="square">
            <a:spAutoFit/>
          </a:bodyPr>
          <a:lstStyle/>
          <a:p>
            <a:pPr algn="ctr"/>
            <a:r>
              <a:rPr lang="zh-CN" altLang="en-US" sz="3200" b="1" dirty="0">
                <a:solidFill>
                  <a:schemeClr val="bg1"/>
                </a:solidFill>
                <a:latin typeface="+mj-lt"/>
              </a:rPr>
              <a:t>问题与建议</a:t>
            </a:r>
            <a:endParaRPr lang="en-US" altLang="zh-CN" sz="3200" b="1" dirty="0">
              <a:solidFill>
                <a:schemeClr val="bg1"/>
              </a:solidFill>
              <a:latin typeface="+mj-lt"/>
            </a:endParaRPr>
          </a:p>
        </p:txBody>
      </p:sp>
    </p:spTree>
    <p:extLst>
      <p:ext uri="{BB962C8B-B14F-4D97-AF65-F5344CB8AC3E}">
        <p14:creationId xmlns:p14="http://schemas.microsoft.com/office/powerpoint/2010/main" val="2430715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4817344" cy="646331"/>
          </a:xfrm>
          <a:prstGeom prst="rect">
            <a:avLst/>
          </a:prstGeom>
          <a:noFill/>
        </p:spPr>
        <p:txBody>
          <a:bodyPr wrap="none" rtlCol="0">
            <a:spAutoFit/>
          </a:bodyPr>
          <a:lstStyle/>
          <a:p>
            <a:r>
              <a:rPr lang="zh-CN" altLang="en-US" sz="3600" b="1" dirty="0">
                <a:solidFill>
                  <a:srgbClr val="365A9C"/>
                </a:solidFill>
              </a:rPr>
              <a:t>程序并行优化评价标准</a:t>
            </a:r>
          </a:p>
        </p:txBody>
      </p:sp>
      <p:sp>
        <p:nvSpPr>
          <p:cNvPr id="13" name="文本框 12">
            <a:extLst>
              <a:ext uri="{FF2B5EF4-FFF2-40B4-BE49-F238E27FC236}">
                <a16:creationId xmlns:a16="http://schemas.microsoft.com/office/drawing/2014/main" id="{3835E5FA-C437-4B95-A3FA-F88CADDF1F30}"/>
              </a:ext>
            </a:extLst>
          </p:cNvPr>
          <p:cNvSpPr txBox="1"/>
          <p:nvPr/>
        </p:nvSpPr>
        <p:spPr>
          <a:xfrm>
            <a:off x="355896" y="1335989"/>
            <a:ext cx="195663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加速比</a:t>
            </a:r>
            <a:endParaRPr lang="en-US" altLang="zh-CN"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83DD2E2-8F4B-41BE-9772-363E24406A4F}"/>
              </a:ext>
            </a:extLst>
          </p:cNvPr>
          <p:cNvSpPr txBox="1"/>
          <p:nvPr/>
        </p:nvSpPr>
        <p:spPr>
          <a:xfrm>
            <a:off x="355895" y="4386943"/>
            <a:ext cx="195663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并行效率</a:t>
            </a:r>
            <a:endParaRPr lang="en-US" altLang="zh-CN"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BDA7915-46E6-4A42-9858-122EB990038F}"/>
              </a:ext>
            </a:extLst>
          </p:cNvPr>
          <p:cNvSpPr txBox="1"/>
          <p:nvPr/>
        </p:nvSpPr>
        <p:spPr>
          <a:xfrm>
            <a:off x="551838" y="1843911"/>
            <a:ext cx="1956631" cy="1477328"/>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理论加速比</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实际加速比</a:t>
            </a:r>
            <a:endParaRPr lang="en-US" altLang="zh-CN" dirty="0">
              <a:latin typeface="Times New Roman" panose="02020603050405020304" pitchFamily="18" charset="0"/>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153A0295-2031-4C1C-A3FC-B8EAE51C98F7}"/>
              </a:ext>
            </a:extLst>
          </p:cNvPr>
          <p:cNvGraphicFramePr>
            <a:graphicFrameLocks noChangeAspect="1"/>
          </p:cNvGraphicFramePr>
          <p:nvPr>
            <p:extLst>
              <p:ext uri="{D42A27DB-BD31-4B8C-83A1-F6EECF244321}">
                <p14:modId xmlns:p14="http://schemas.microsoft.com/office/powerpoint/2010/main" val="912152553"/>
              </p:ext>
            </p:extLst>
          </p:nvPr>
        </p:nvGraphicFramePr>
        <p:xfrm>
          <a:off x="2097158" y="2820196"/>
          <a:ext cx="701533" cy="639633"/>
        </p:xfrm>
        <a:graphic>
          <a:graphicData uri="http://schemas.openxmlformats.org/presentationml/2006/ole">
            <mc:AlternateContent xmlns:mc="http://schemas.openxmlformats.org/markup-compatibility/2006">
              <mc:Choice xmlns:v="urn:schemas-microsoft-com:vml" Requires="v">
                <p:oleObj spid="_x0000_s30064" name="Equation" r:id="rId4" imgW="482391" imgH="444307" progId="Equation.DSMT4">
                  <p:embed/>
                </p:oleObj>
              </mc:Choice>
              <mc:Fallback>
                <p:oleObj name="Equation" r:id="rId4" imgW="482391" imgH="444307"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158" y="2820196"/>
                        <a:ext cx="701533" cy="63963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3D6E69BC-AA13-4B17-8296-3F637E117FC8}"/>
              </a:ext>
            </a:extLst>
          </p:cNvPr>
          <p:cNvGraphicFramePr>
            <a:graphicFrameLocks noChangeAspect="1"/>
          </p:cNvGraphicFramePr>
          <p:nvPr>
            <p:extLst>
              <p:ext uri="{D42A27DB-BD31-4B8C-83A1-F6EECF244321}">
                <p14:modId xmlns:p14="http://schemas.microsoft.com/office/powerpoint/2010/main" val="2482621584"/>
              </p:ext>
            </p:extLst>
          </p:nvPr>
        </p:nvGraphicFramePr>
        <p:xfrm>
          <a:off x="1085920" y="5296423"/>
          <a:ext cx="2022475" cy="706438"/>
        </p:xfrm>
        <a:graphic>
          <a:graphicData uri="http://schemas.openxmlformats.org/presentationml/2006/ole">
            <mc:AlternateContent xmlns:mc="http://schemas.openxmlformats.org/markup-compatibility/2006">
              <mc:Choice xmlns:v="urn:schemas-microsoft-com:vml" Requires="v">
                <p:oleObj spid="_x0000_s30065" name="Equation" r:id="rId6" imgW="1346040" imgH="469800" progId="Equation.DSMT4">
                  <p:embed/>
                </p:oleObj>
              </mc:Choice>
              <mc:Fallback>
                <p:oleObj name="Equation" r:id="rId6" imgW="1346040" imgH="469800" progId="Equation.DSMT4">
                  <p:embed/>
                  <p:pic>
                    <p:nvPicPr>
                      <p:cNvPr id="4" name="对象 3">
                        <a:extLst>
                          <a:ext uri="{FF2B5EF4-FFF2-40B4-BE49-F238E27FC236}">
                            <a16:creationId xmlns:a16="http://schemas.microsoft.com/office/drawing/2014/main" id="{9002B531-3374-411E-89BE-AAFF23517621}"/>
                          </a:ext>
                        </a:extLst>
                      </p:cNvPr>
                      <p:cNvPicPr>
                        <a:picLocks noChangeAspect="1" noChangeArrowheads="1"/>
                      </p:cNvPicPr>
                      <p:nvPr/>
                    </p:nvPicPr>
                    <p:blipFill>
                      <a:blip r:embed="rId7"/>
                      <a:srcRect/>
                      <a:stretch>
                        <a:fillRect/>
                      </a:stretch>
                    </p:blipFill>
                    <p:spPr bwMode="auto">
                      <a:xfrm>
                        <a:off x="1085920" y="5296423"/>
                        <a:ext cx="2022475" cy="706438"/>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A446CA3B-81F9-40CF-9EC1-A80BD3254A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5482" y="2535735"/>
            <a:ext cx="5239658" cy="3929744"/>
          </a:xfrm>
          <a:prstGeom prst="rect">
            <a:avLst/>
          </a:prstGeom>
        </p:spPr>
      </p:pic>
      <p:sp>
        <p:nvSpPr>
          <p:cNvPr id="3" name="Rectangle 55">
            <a:extLst>
              <a:ext uri="{FF2B5EF4-FFF2-40B4-BE49-F238E27FC236}">
                <a16:creationId xmlns:a16="http://schemas.microsoft.com/office/drawing/2014/main" id="{A3501E2B-2890-4713-9CF0-DF1FFEA8930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41D2699-9C84-4910-BB90-41AE1870C44E}"/>
              </a:ext>
            </a:extLst>
          </p:cNvPr>
          <p:cNvGraphicFramePr>
            <a:graphicFrameLocks noChangeAspect="1"/>
          </p:cNvGraphicFramePr>
          <p:nvPr>
            <p:extLst>
              <p:ext uri="{D42A27DB-BD31-4B8C-83A1-F6EECF244321}">
                <p14:modId xmlns:p14="http://schemas.microsoft.com/office/powerpoint/2010/main" val="16863024"/>
              </p:ext>
            </p:extLst>
          </p:nvPr>
        </p:nvGraphicFramePr>
        <p:xfrm>
          <a:off x="2097158" y="1674190"/>
          <a:ext cx="5521324" cy="819642"/>
        </p:xfrm>
        <a:graphic>
          <a:graphicData uri="http://schemas.openxmlformats.org/presentationml/2006/ole">
            <mc:AlternateContent xmlns:mc="http://schemas.openxmlformats.org/markup-compatibility/2006">
              <mc:Choice xmlns:v="urn:schemas-microsoft-com:vml" Requires="v">
                <p:oleObj spid="_x0000_s30066" r:id="rId9" imgW="3886200" imgH="584200" progId="Equation.DSMT4">
                  <p:embed/>
                </p:oleObj>
              </mc:Choice>
              <mc:Fallback>
                <p:oleObj r:id="rId9" imgW="3886200" imgH="584200" progId="Equation.DSMT4">
                  <p:embed/>
                  <p:pic>
                    <p:nvPicPr>
                      <p:cNvPr id="0"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7158" y="1674190"/>
                        <a:ext cx="5521324" cy="819642"/>
                      </a:xfrm>
                      <a:prstGeom prst="rect">
                        <a:avLst/>
                      </a:prstGeom>
                      <a:noFill/>
                    </p:spPr>
                  </p:pic>
                </p:oleObj>
              </mc:Fallback>
            </mc:AlternateContent>
          </a:graphicData>
        </a:graphic>
      </p:graphicFrame>
    </p:spTree>
    <p:extLst>
      <p:ext uri="{BB962C8B-B14F-4D97-AF65-F5344CB8AC3E}">
        <p14:creationId xmlns:p14="http://schemas.microsoft.com/office/powerpoint/2010/main" val="256228919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890809" cy="646331"/>
          </a:xfrm>
          <a:prstGeom prst="rect">
            <a:avLst/>
          </a:prstGeom>
          <a:noFill/>
        </p:spPr>
        <p:txBody>
          <a:bodyPr wrap="none" rtlCol="0">
            <a:spAutoFit/>
          </a:bodyPr>
          <a:lstStyle/>
          <a:p>
            <a:r>
              <a:rPr lang="zh-CN" altLang="en-US" sz="3600" b="1" dirty="0">
                <a:solidFill>
                  <a:srgbClr val="365A9C"/>
                </a:solidFill>
              </a:rPr>
              <a:t>程序并行优化方法</a:t>
            </a:r>
          </a:p>
        </p:txBody>
      </p:sp>
      <p:sp>
        <p:nvSpPr>
          <p:cNvPr id="6" name="矩形 5">
            <a:extLst>
              <a:ext uri="{FF2B5EF4-FFF2-40B4-BE49-F238E27FC236}">
                <a16:creationId xmlns:a16="http://schemas.microsoft.com/office/drawing/2014/main" id="{4729C45C-4B9B-4F32-995E-B3A96ECE5527}"/>
              </a:ext>
            </a:extLst>
          </p:cNvPr>
          <p:cNvSpPr/>
          <p:nvPr/>
        </p:nvSpPr>
        <p:spPr>
          <a:xfrm>
            <a:off x="205740" y="4878224"/>
            <a:ext cx="8694420" cy="1600438"/>
          </a:xfrm>
          <a:prstGeom prst="rect">
            <a:avLst/>
          </a:prstGeom>
        </p:spPr>
        <p:txBody>
          <a:bodyPr wrap="square">
            <a:spAutoFit/>
          </a:bodyPr>
          <a:lstStyle/>
          <a:p>
            <a:r>
              <a:rPr lang="en-US" altLang="zh-CN" sz="1400" dirty="0">
                <a:solidFill>
                  <a:srgbClr val="000000"/>
                </a:solidFill>
                <a:latin typeface="Microsoft YaHei" panose="020B0503020204020204" pitchFamily="34" charset="-122"/>
                <a:ea typeface="Microsoft YaHei" panose="020B0503020204020204" pitchFamily="34" charset="-122"/>
              </a:rPr>
              <a:t>[1] A Task Mapping Algorithm to Improve Communication and Load Balancing </a:t>
            </a:r>
            <a:r>
              <a:rPr lang="en-US" altLang="zh-CN" sz="1400" b="1" dirty="0">
                <a:solidFill>
                  <a:srgbClr val="000000"/>
                </a:solidFill>
                <a:latin typeface="Microsoft YaHei" panose="020B0503020204020204" pitchFamily="34" charset="-122"/>
                <a:ea typeface="Microsoft YaHei" panose="020B0503020204020204" pitchFamily="34" charset="-122"/>
              </a:rPr>
              <a:t>TOPC’2019 </a:t>
            </a:r>
          </a:p>
          <a:p>
            <a:r>
              <a:rPr lang="en-US" altLang="zh-CN" sz="1400" dirty="0">
                <a:solidFill>
                  <a:srgbClr val="000000"/>
                </a:solidFill>
                <a:latin typeface="Microsoft YaHei" panose="020B0503020204020204" pitchFamily="34" charset="-122"/>
                <a:ea typeface="Microsoft YaHei" panose="020B0503020204020204" pitchFamily="34" charset="-122"/>
              </a:rPr>
              <a:t>[2] Model-Based Estimation of the Communication Cost and Load Balancing </a:t>
            </a:r>
            <a:r>
              <a:rPr lang="en-US" altLang="zh-CN" sz="1400" b="1" dirty="0">
                <a:solidFill>
                  <a:srgbClr val="000000"/>
                </a:solidFill>
                <a:latin typeface="Microsoft YaHei" panose="020B0503020204020204" pitchFamily="34" charset="-122"/>
                <a:ea typeface="Microsoft YaHei" panose="020B0503020204020204" pitchFamily="34" charset="-122"/>
              </a:rPr>
              <a:t>TPDS’2017</a:t>
            </a:r>
            <a:endParaRPr lang="en-US" altLang="zh-CN" sz="1400" dirty="0">
              <a:solidFill>
                <a:srgbClr val="000000"/>
              </a:solidFill>
              <a:latin typeface="Microsoft YaHei" panose="020B0503020204020204" pitchFamily="34" charset="-122"/>
              <a:ea typeface="Microsoft YaHei" panose="020B0503020204020204" pitchFamily="34" charset="-122"/>
            </a:endParaRPr>
          </a:p>
          <a:p>
            <a:r>
              <a:rPr lang="en-US" altLang="zh-CN" sz="1400" dirty="0">
                <a:solidFill>
                  <a:srgbClr val="000000"/>
                </a:solidFill>
                <a:latin typeface="Microsoft YaHei" panose="020B0503020204020204" pitchFamily="34" charset="-122"/>
                <a:ea typeface="Microsoft YaHei" panose="020B0503020204020204" pitchFamily="34" charset="-122"/>
              </a:rPr>
              <a:t>[3] Topology mapping of irregular parallel applications on supercomputers </a:t>
            </a:r>
            <a:r>
              <a:rPr lang="en-US" altLang="zh-CN" sz="1400" b="1" dirty="0">
                <a:solidFill>
                  <a:srgbClr val="000000"/>
                </a:solidFill>
                <a:latin typeface="Microsoft YaHei" panose="020B0503020204020204" pitchFamily="34" charset="-122"/>
                <a:ea typeface="Microsoft YaHei" panose="020B0503020204020204" pitchFamily="34" charset="-122"/>
              </a:rPr>
              <a:t>TJSC’2017</a:t>
            </a:r>
          </a:p>
          <a:p>
            <a:r>
              <a:rPr lang="en-US" altLang="zh-CN" sz="1400" dirty="0">
                <a:solidFill>
                  <a:srgbClr val="000000"/>
                </a:solidFill>
                <a:latin typeface="Microsoft YaHei" panose="020B0503020204020204" pitchFamily="34" charset="-122"/>
                <a:ea typeface="Microsoft YaHei" panose="020B0503020204020204" pitchFamily="34" charset="-122"/>
              </a:rPr>
              <a:t>[4] A hybrid MPI-OpenMP strategy to speedup the compression of datasets </a:t>
            </a:r>
            <a:r>
              <a:rPr lang="en-US" altLang="zh-CN" sz="1400" b="1" dirty="0">
                <a:solidFill>
                  <a:srgbClr val="000000"/>
                </a:solidFill>
                <a:latin typeface="Microsoft YaHei" panose="020B0503020204020204" pitchFamily="34" charset="-122"/>
                <a:ea typeface="Microsoft YaHei" panose="020B0503020204020204" pitchFamily="34" charset="-122"/>
              </a:rPr>
              <a:t>TPDS’2017</a:t>
            </a:r>
          </a:p>
          <a:p>
            <a:r>
              <a:rPr lang="en-US" altLang="zh-CN" sz="1400" dirty="0">
                <a:solidFill>
                  <a:srgbClr val="000000"/>
                </a:solidFill>
                <a:latin typeface="Microsoft YaHei" panose="020B0503020204020204" pitchFamily="34" charset="-122"/>
                <a:ea typeface="Microsoft YaHei" panose="020B0503020204020204" pitchFamily="34" charset="-122"/>
              </a:rPr>
              <a:t>[5] An Efficient In-Memory Checkpoint Method and its Practice on Fault-Tolerant HPL </a:t>
            </a:r>
            <a:r>
              <a:rPr lang="en-US" altLang="zh-CN" sz="1400" b="1" dirty="0">
                <a:solidFill>
                  <a:srgbClr val="000000"/>
                </a:solidFill>
                <a:latin typeface="Microsoft YaHei" panose="020B0503020204020204" pitchFamily="34" charset="-122"/>
                <a:ea typeface="Microsoft YaHei" panose="020B0503020204020204" pitchFamily="34" charset="-122"/>
              </a:rPr>
              <a:t>TPDS’2018</a:t>
            </a:r>
          </a:p>
          <a:p>
            <a:r>
              <a:rPr lang="en-US" altLang="zh-CN" sz="1400" dirty="0">
                <a:solidFill>
                  <a:srgbClr val="000000"/>
                </a:solidFill>
                <a:latin typeface="Microsoft YaHei" panose="020B0503020204020204" pitchFamily="34" charset="-122"/>
                <a:ea typeface="Microsoft YaHei" panose="020B0503020204020204" pitchFamily="34" charset="-122"/>
              </a:rPr>
              <a:t>[6] Online Tuning of EASY-Backfilling using Queue Reordering Policies -</a:t>
            </a:r>
            <a:r>
              <a:rPr lang="en-US" altLang="zh-CN" sz="1400" b="1" dirty="0">
                <a:solidFill>
                  <a:srgbClr val="000000"/>
                </a:solidFill>
                <a:latin typeface="Microsoft YaHei" panose="020B0503020204020204" pitchFamily="34" charset="-122"/>
                <a:ea typeface="Microsoft YaHei" panose="020B0503020204020204" pitchFamily="34" charset="-122"/>
              </a:rPr>
              <a:t>TPDS’2018</a:t>
            </a:r>
          </a:p>
          <a:p>
            <a:r>
              <a:rPr lang="en-US" altLang="zh-CN" sz="1400" dirty="0">
                <a:solidFill>
                  <a:srgbClr val="000000"/>
                </a:solidFill>
                <a:latin typeface="Microsoft YaHei" panose="020B0503020204020204" pitchFamily="34" charset="-122"/>
                <a:ea typeface="Microsoft YaHei" panose="020B0503020204020204" pitchFamily="34" charset="-122"/>
              </a:rPr>
              <a:t>[7] A data driven scheduling approach for power management on HPC systems,</a:t>
            </a:r>
            <a:r>
              <a:rPr lang="en-US" altLang="zh-CN" sz="1400" b="1" dirty="0">
                <a:solidFill>
                  <a:srgbClr val="000000"/>
                </a:solidFill>
                <a:latin typeface="Microsoft YaHei" panose="020B0503020204020204" pitchFamily="34" charset="-122"/>
                <a:ea typeface="Microsoft YaHei" panose="020B0503020204020204" pitchFamily="34" charset="-122"/>
              </a:rPr>
              <a:t>SC’2017</a:t>
            </a:r>
            <a:endParaRPr lang="zh-CN" altLang="en-US" sz="1400" b="1" dirty="0">
              <a:solidFill>
                <a:srgbClr val="000000"/>
              </a:solidFill>
              <a:latin typeface="Microsoft YaHei" panose="020B0503020204020204" pitchFamily="34" charset="-122"/>
              <a:ea typeface="Microsoft YaHei" panose="020B0503020204020204" pitchFamily="34" charset="-122"/>
            </a:endParaRPr>
          </a:p>
        </p:txBody>
      </p:sp>
      <p:sp>
        <p:nvSpPr>
          <p:cNvPr id="12" name="左大括号 11">
            <a:extLst>
              <a:ext uri="{FF2B5EF4-FFF2-40B4-BE49-F238E27FC236}">
                <a16:creationId xmlns:a16="http://schemas.microsoft.com/office/drawing/2014/main" id="{8075FEFC-D4F3-44BA-A333-1D743DACDA22}"/>
              </a:ext>
            </a:extLst>
          </p:cNvPr>
          <p:cNvSpPr/>
          <p:nvPr/>
        </p:nvSpPr>
        <p:spPr>
          <a:xfrm>
            <a:off x="2329835" y="1476264"/>
            <a:ext cx="226292" cy="307926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835E5FA-C437-4B95-A3FA-F88CADDF1F30}"/>
              </a:ext>
            </a:extLst>
          </p:cNvPr>
          <p:cNvSpPr txBox="1"/>
          <p:nvPr/>
        </p:nvSpPr>
        <p:spPr>
          <a:xfrm>
            <a:off x="599496" y="2831228"/>
            <a:ext cx="1956631"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并行优化方法</a:t>
            </a:r>
            <a:endParaRPr lang="en-US" altLang="zh-CN"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1935DC2-0ED1-45AD-914D-10E79719D353}"/>
              </a:ext>
            </a:extLst>
          </p:cNvPr>
          <p:cNvSpPr txBox="1"/>
          <p:nvPr/>
        </p:nvSpPr>
        <p:spPr>
          <a:xfrm>
            <a:off x="4436426" y="2243421"/>
            <a:ext cx="4188116" cy="128625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进程映射优化 </a:t>
            </a:r>
            <a:r>
              <a:rPr lang="en-US" altLang="zh-CN" dirty="0">
                <a:latin typeface="Times New Roman" panose="02020603050405020304" pitchFamily="18" charset="0"/>
                <a:cs typeface="Times New Roman" panose="02020603050405020304" pitchFamily="18" charset="0"/>
              </a:rPr>
              <a:t>[3]</a:t>
            </a:r>
          </a:p>
          <a:p>
            <a:pPr>
              <a:lnSpc>
                <a:spcPct val="150000"/>
              </a:lnSpc>
            </a:pPr>
            <a:r>
              <a:rPr lang="en-US" altLang="zh-CN" dirty="0">
                <a:latin typeface="Times New Roman" panose="02020603050405020304" pitchFamily="18" charset="0"/>
                <a:cs typeface="Times New Roman" panose="02020603050405020304" pitchFamily="18" charset="0"/>
              </a:rPr>
              <a:t>MPI/OpenMP</a:t>
            </a:r>
            <a:r>
              <a:rPr lang="zh-CN" altLang="en-US" dirty="0">
                <a:latin typeface="Times New Roman" panose="02020603050405020304" pitchFamily="18" charset="0"/>
                <a:cs typeface="Times New Roman" panose="02020603050405020304" pitchFamily="18" charset="0"/>
              </a:rPr>
              <a:t>混合并行优化 </a:t>
            </a:r>
            <a:r>
              <a:rPr lang="en-US" altLang="zh-CN" dirty="0">
                <a:latin typeface="Times New Roman" panose="02020603050405020304" pitchFamily="18" charset="0"/>
                <a:cs typeface="Times New Roman" panose="02020603050405020304" pitchFamily="18" charset="0"/>
              </a:rPr>
              <a:t>[4]</a:t>
            </a:r>
          </a:p>
          <a:p>
            <a:pPr>
              <a:lnSpc>
                <a:spcPct val="150000"/>
              </a:lnSpc>
            </a:pPr>
            <a:r>
              <a:rPr lang="zh-CN" altLang="en-US" dirty="0">
                <a:latin typeface="Times New Roman" panose="02020603050405020304" pitchFamily="18" charset="0"/>
                <a:cs typeface="Times New Roman" panose="02020603050405020304" pitchFamily="18" charset="0"/>
              </a:rPr>
              <a:t>基于应用的检查点优化 </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4AC2FDB-C616-4645-BE94-FA252C4C2A91}"/>
              </a:ext>
            </a:extLst>
          </p:cNvPr>
          <p:cNvSpPr txBox="1"/>
          <p:nvPr/>
        </p:nvSpPr>
        <p:spPr>
          <a:xfrm>
            <a:off x="2627807" y="1335989"/>
            <a:ext cx="1569660"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处理器级优化</a:t>
            </a:r>
          </a:p>
        </p:txBody>
      </p:sp>
      <p:sp>
        <p:nvSpPr>
          <p:cNvPr id="16" name="文本框 15">
            <a:extLst>
              <a:ext uri="{FF2B5EF4-FFF2-40B4-BE49-F238E27FC236}">
                <a16:creationId xmlns:a16="http://schemas.microsoft.com/office/drawing/2014/main" id="{EE6FAFB8-0DB7-473F-BC9B-56CC6E0A47ED}"/>
              </a:ext>
            </a:extLst>
          </p:cNvPr>
          <p:cNvSpPr txBox="1"/>
          <p:nvPr/>
        </p:nvSpPr>
        <p:spPr>
          <a:xfrm>
            <a:off x="4494730" y="952646"/>
            <a:ext cx="1611773" cy="87075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同构优化 </a:t>
            </a:r>
            <a:r>
              <a:rPr lang="en-US" altLang="zh-CN" dirty="0">
                <a:latin typeface="Times New Roman" panose="02020603050405020304" pitchFamily="18" charset="0"/>
                <a:cs typeface="Times New Roman" panose="02020603050405020304" pitchFamily="18" charset="0"/>
              </a:rPr>
              <a:t>[1]</a:t>
            </a:r>
          </a:p>
          <a:p>
            <a:pPr>
              <a:lnSpc>
                <a:spcPct val="150000"/>
              </a:lnSpc>
            </a:pPr>
            <a:r>
              <a:rPr lang="zh-CN" altLang="en-US" dirty="0">
                <a:latin typeface="Times New Roman" panose="02020603050405020304" pitchFamily="18" charset="0"/>
                <a:cs typeface="Times New Roman" panose="02020603050405020304" pitchFamily="18" charset="0"/>
              </a:rPr>
              <a:t>异构优化 </a:t>
            </a:r>
            <a:r>
              <a:rPr lang="en-US" altLang="zh-CN" dirty="0">
                <a:latin typeface="Times New Roman" panose="02020603050405020304" pitchFamily="18" charset="0"/>
                <a:cs typeface="Times New Roman" panose="02020603050405020304" pitchFamily="18" charset="0"/>
              </a:rPr>
              <a:t>[2]</a:t>
            </a:r>
          </a:p>
        </p:txBody>
      </p:sp>
      <p:sp>
        <p:nvSpPr>
          <p:cNvPr id="17" name="文本框 16">
            <a:extLst>
              <a:ext uri="{FF2B5EF4-FFF2-40B4-BE49-F238E27FC236}">
                <a16:creationId xmlns:a16="http://schemas.microsoft.com/office/drawing/2014/main" id="{C31355F0-D5A3-4337-A6FD-4EA88510343E}"/>
              </a:ext>
            </a:extLst>
          </p:cNvPr>
          <p:cNvSpPr txBox="1"/>
          <p:nvPr/>
        </p:nvSpPr>
        <p:spPr>
          <a:xfrm>
            <a:off x="2706751" y="2701880"/>
            <a:ext cx="1338829" cy="369332"/>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应用级优化</a:t>
            </a:r>
          </a:p>
        </p:txBody>
      </p:sp>
      <p:sp>
        <p:nvSpPr>
          <p:cNvPr id="18" name="左大括号 17">
            <a:extLst>
              <a:ext uri="{FF2B5EF4-FFF2-40B4-BE49-F238E27FC236}">
                <a16:creationId xmlns:a16="http://schemas.microsoft.com/office/drawing/2014/main" id="{665E451E-7CE6-4464-89ED-4B892A6CCCAF}"/>
              </a:ext>
            </a:extLst>
          </p:cNvPr>
          <p:cNvSpPr/>
          <p:nvPr/>
        </p:nvSpPr>
        <p:spPr>
          <a:xfrm>
            <a:off x="4196207" y="2305456"/>
            <a:ext cx="204988" cy="12862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096F461-C7BB-40D3-AC4B-B67D0E3ED7DF}"/>
              </a:ext>
            </a:extLst>
          </p:cNvPr>
          <p:cNvSpPr txBox="1"/>
          <p:nvPr/>
        </p:nvSpPr>
        <p:spPr>
          <a:xfrm>
            <a:off x="4466421" y="3854004"/>
            <a:ext cx="2262158" cy="858377"/>
          </a:xfrm>
          <a:prstGeom prst="rect">
            <a:avLst/>
          </a:prstGeom>
          <a:noFill/>
        </p:spPr>
        <p:txBody>
          <a:bodyPr wrap="none" rtlCol="0">
            <a:spAutoFit/>
          </a:bodyPr>
          <a:lstStyle/>
          <a:p>
            <a:pPr>
              <a:lnSpc>
                <a:spcPct val="150000"/>
              </a:lnSpc>
            </a:pPr>
            <a:r>
              <a:rPr lang="zh-CN" altLang="en-US" dirty="0"/>
              <a:t>作业优先级优化 </a:t>
            </a:r>
            <a:r>
              <a:rPr lang="en-US" altLang="zh-CN" dirty="0"/>
              <a:t>[6]</a:t>
            </a:r>
          </a:p>
          <a:p>
            <a:pPr>
              <a:lnSpc>
                <a:spcPct val="150000"/>
              </a:lnSpc>
            </a:pPr>
            <a:r>
              <a:rPr lang="zh-CN" altLang="en-US" dirty="0"/>
              <a:t>作业放置优化 </a:t>
            </a:r>
            <a:r>
              <a:rPr lang="en-US" altLang="zh-CN" dirty="0"/>
              <a:t>[7]</a:t>
            </a:r>
            <a:endParaRPr lang="zh-CN" altLang="en-US" dirty="0"/>
          </a:p>
        </p:txBody>
      </p:sp>
      <p:sp>
        <p:nvSpPr>
          <p:cNvPr id="25" name="左大括号 24">
            <a:extLst>
              <a:ext uri="{FF2B5EF4-FFF2-40B4-BE49-F238E27FC236}">
                <a16:creationId xmlns:a16="http://schemas.microsoft.com/office/drawing/2014/main" id="{F69CAB4F-9FE2-4BA8-B4A7-E284B0AFC2F3}"/>
              </a:ext>
            </a:extLst>
          </p:cNvPr>
          <p:cNvSpPr/>
          <p:nvPr/>
        </p:nvSpPr>
        <p:spPr>
          <a:xfrm>
            <a:off x="4260144" y="1195132"/>
            <a:ext cx="141051" cy="58171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A75640A-CB9E-4257-B141-67366173186B}"/>
              </a:ext>
            </a:extLst>
          </p:cNvPr>
          <p:cNvSpPr txBox="1"/>
          <p:nvPr/>
        </p:nvSpPr>
        <p:spPr>
          <a:xfrm>
            <a:off x="2706752" y="4159486"/>
            <a:ext cx="1338829" cy="369332"/>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系统级优化</a:t>
            </a:r>
          </a:p>
        </p:txBody>
      </p:sp>
      <p:sp>
        <p:nvSpPr>
          <p:cNvPr id="28" name="左大括号 27">
            <a:extLst>
              <a:ext uri="{FF2B5EF4-FFF2-40B4-BE49-F238E27FC236}">
                <a16:creationId xmlns:a16="http://schemas.microsoft.com/office/drawing/2014/main" id="{FD5AE960-03FB-407A-9EDD-B808B54FEAAE}"/>
              </a:ext>
            </a:extLst>
          </p:cNvPr>
          <p:cNvSpPr/>
          <p:nvPr/>
        </p:nvSpPr>
        <p:spPr>
          <a:xfrm>
            <a:off x="4229801" y="4045335"/>
            <a:ext cx="206625" cy="66704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823810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890809" cy="646331"/>
          </a:xfrm>
          <a:prstGeom prst="rect">
            <a:avLst/>
          </a:prstGeom>
          <a:noFill/>
        </p:spPr>
        <p:txBody>
          <a:bodyPr wrap="none" rtlCol="0">
            <a:spAutoFit/>
          </a:bodyPr>
          <a:lstStyle/>
          <a:p>
            <a:r>
              <a:rPr lang="zh-CN" altLang="en-US" sz="3600" b="1" dirty="0">
                <a:solidFill>
                  <a:srgbClr val="365A9C"/>
                </a:solidFill>
              </a:rPr>
              <a:t>处理器级并行优化</a:t>
            </a:r>
          </a:p>
        </p:txBody>
      </p:sp>
      <p:sp>
        <p:nvSpPr>
          <p:cNvPr id="6" name="矩形 5">
            <a:extLst>
              <a:ext uri="{FF2B5EF4-FFF2-40B4-BE49-F238E27FC236}">
                <a16:creationId xmlns:a16="http://schemas.microsoft.com/office/drawing/2014/main" id="{4729C45C-4B9B-4F32-995E-B3A96ECE5527}"/>
              </a:ext>
            </a:extLst>
          </p:cNvPr>
          <p:cNvSpPr/>
          <p:nvPr/>
        </p:nvSpPr>
        <p:spPr>
          <a:xfrm>
            <a:off x="341708" y="5737191"/>
            <a:ext cx="8100909" cy="738664"/>
          </a:xfrm>
          <a:prstGeom prst="rect">
            <a:avLst/>
          </a:prstGeom>
        </p:spPr>
        <p:txBody>
          <a:bodyPr wrap="square">
            <a:spAutoFit/>
          </a:bodyPr>
          <a:lstStyle/>
          <a:p>
            <a:r>
              <a:rPr lang="en-US" altLang="zh-CN" sz="1400" dirty="0">
                <a:solidFill>
                  <a:srgbClr val="000000"/>
                </a:solidFill>
                <a:latin typeface="Microsoft YaHei" panose="020B0503020204020204" pitchFamily="34" charset="-122"/>
                <a:ea typeface="Microsoft YaHei" panose="020B0503020204020204" pitchFamily="34" charset="-122"/>
              </a:rPr>
              <a:t>[1] A Task Mapping Algorithm to Improve Communication and Load Balancing </a:t>
            </a:r>
            <a:r>
              <a:rPr lang="en-US" altLang="zh-CN" sz="1400" b="1" dirty="0">
                <a:solidFill>
                  <a:srgbClr val="000000"/>
                </a:solidFill>
                <a:latin typeface="Microsoft YaHei" panose="020B0503020204020204" pitchFamily="34" charset="-122"/>
                <a:ea typeface="Microsoft YaHei" panose="020B0503020204020204" pitchFamily="34" charset="-122"/>
              </a:rPr>
              <a:t>TOPC’2019</a:t>
            </a:r>
          </a:p>
          <a:p>
            <a:r>
              <a:rPr lang="en-US" altLang="zh-CN" sz="1400" dirty="0">
                <a:solidFill>
                  <a:srgbClr val="000000"/>
                </a:solidFill>
                <a:latin typeface="Microsoft YaHei" panose="020B0503020204020204" pitchFamily="34" charset="-122"/>
                <a:ea typeface="Microsoft YaHei" panose="020B0503020204020204" pitchFamily="34" charset="-122"/>
              </a:rPr>
              <a:t>[2] Model-Based Estimation of the Communication Cost </a:t>
            </a:r>
            <a:r>
              <a:rPr lang="en-US" altLang="zh-CN" sz="1400" b="1" dirty="0">
                <a:solidFill>
                  <a:srgbClr val="000000"/>
                </a:solidFill>
                <a:latin typeface="Microsoft YaHei" panose="020B0503020204020204" pitchFamily="34" charset="-122"/>
                <a:ea typeface="Microsoft YaHei" panose="020B0503020204020204" pitchFamily="34" charset="-122"/>
              </a:rPr>
              <a:t>TPDS’2017</a:t>
            </a:r>
          </a:p>
          <a:p>
            <a:r>
              <a:rPr lang="en-US" altLang="zh-CN" sz="1400" dirty="0">
                <a:solidFill>
                  <a:srgbClr val="000000"/>
                </a:solidFill>
                <a:latin typeface="Microsoft YaHei" panose="020B0503020204020204" pitchFamily="34" charset="-122"/>
                <a:ea typeface="Microsoft YaHei" panose="020B0503020204020204" pitchFamily="34" charset="-122"/>
              </a:rPr>
              <a:t>[8] Graph partitioning applied to DAG scheduling to reduce NUMA eﬀects </a:t>
            </a:r>
            <a:r>
              <a:rPr lang="en-US" altLang="zh-CN" sz="1400" b="1" dirty="0">
                <a:solidFill>
                  <a:srgbClr val="000000"/>
                </a:solidFill>
                <a:latin typeface="Microsoft YaHei" panose="020B0503020204020204" pitchFamily="34" charset="-122"/>
                <a:ea typeface="Microsoft YaHei" panose="020B0503020204020204" pitchFamily="34" charset="-122"/>
              </a:rPr>
              <a:t>PPOPP’2018</a:t>
            </a:r>
          </a:p>
        </p:txBody>
      </p:sp>
      <p:sp>
        <p:nvSpPr>
          <p:cNvPr id="15" name="文本框 14">
            <a:extLst>
              <a:ext uri="{FF2B5EF4-FFF2-40B4-BE49-F238E27FC236}">
                <a16:creationId xmlns:a16="http://schemas.microsoft.com/office/drawing/2014/main" id="{D4AC2FDB-C616-4645-BE94-FA252C4C2A91}"/>
              </a:ext>
            </a:extLst>
          </p:cNvPr>
          <p:cNvSpPr txBox="1"/>
          <p:nvPr/>
        </p:nvSpPr>
        <p:spPr>
          <a:xfrm>
            <a:off x="114441" y="3159377"/>
            <a:ext cx="1569660"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处理器级优化</a:t>
            </a:r>
          </a:p>
        </p:txBody>
      </p:sp>
      <p:sp>
        <p:nvSpPr>
          <p:cNvPr id="16" name="文本框 15">
            <a:extLst>
              <a:ext uri="{FF2B5EF4-FFF2-40B4-BE49-F238E27FC236}">
                <a16:creationId xmlns:a16="http://schemas.microsoft.com/office/drawing/2014/main" id="{EE6FAFB8-0DB7-473F-BC9B-56CC6E0A47ED}"/>
              </a:ext>
            </a:extLst>
          </p:cNvPr>
          <p:cNvSpPr txBox="1"/>
          <p:nvPr/>
        </p:nvSpPr>
        <p:spPr>
          <a:xfrm>
            <a:off x="1896963" y="1757725"/>
            <a:ext cx="1435008" cy="873572"/>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同构优化</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[1,8]</a:t>
            </a:r>
          </a:p>
        </p:txBody>
      </p:sp>
      <p:sp>
        <p:nvSpPr>
          <p:cNvPr id="25" name="左大括号 24">
            <a:extLst>
              <a:ext uri="{FF2B5EF4-FFF2-40B4-BE49-F238E27FC236}">
                <a16:creationId xmlns:a16="http://schemas.microsoft.com/office/drawing/2014/main" id="{F69CAB4F-9FE2-4BA8-B4A7-E284B0AFC2F3}"/>
              </a:ext>
            </a:extLst>
          </p:cNvPr>
          <p:cNvSpPr/>
          <p:nvPr/>
        </p:nvSpPr>
        <p:spPr>
          <a:xfrm>
            <a:off x="1719215" y="2015822"/>
            <a:ext cx="197052" cy="291984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98E98BE-86E2-4D51-A4EF-6C4BDB058D29}"/>
              </a:ext>
            </a:extLst>
          </p:cNvPr>
          <p:cNvSpPr txBox="1"/>
          <p:nvPr/>
        </p:nvSpPr>
        <p:spPr>
          <a:xfrm>
            <a:off x="1916267" y="4382661"/>
            <a:ext cx="1107996" cy="873572"/>
          </a:xfrm>
          <a:prstGeom prst="rect">
            <a:avLst/>
          </a:prstGeom>
          <a:noFill/>
        </p:spPr>
        <p:txBody>
          <a:bodyPr wrap="non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异构优化</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p>
        </p:txBody>
      </p:sp>
      <p:sp>
        <p:nvSpPr>
          <p:cNvPr id="3" name="矩形 2">
            <a:extLst>
              <a:ext uri="{FF2B5EF4-FFF2-40B4-BE49-F238E27FC236}">
                <a16:creationId xmlns:a16="http://schemas.microsoft.com/office/drawing/2014/main" id="{63EE4AE3-5C8E-48B8-B0F4-3481DE4F6DD2}"/>
              </a:ext>
            </a:extLst>
          </p:cNvPr>
          <p:cNvSpPr/>
          <p:nvPr/>
        </p:nvSpPr>
        <p:spPr>
          <a:xfrm>
            <a:off x="3345501" y="5263114"/>
            <a:ext cx="370486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目标：建立通信模型优化数据分块 </a:t>
            </a:r>
            <a:endParaRPr lang="zh-CN" altLang="en-US" dirty="0"/>
          </a:p>
        </p:txBody>
      </p:sp>
      <p:sp>
        <p:nvSpPr>
          <p:cNvPr id="20" name="左大括号 19">
            <a:extLst>
              <a:ext uri="{FF2B5EF4-FFF2-40B4-BE49-F238E27FC236}">
                <a16:creationId xmlns:a16="http://schemas.microsoft.com/office/drawing/2014/main" id="{B873855E-3118-4C1F-A326-35658CFCF5B7}"/>
              </a:ext>
            </a:extLst>
          </p:cNvPr>
          <p:cNvSpPr/>
          <p:nvPr/>
        </p:nvSpPr>
        <p:spPr>
          <a:xfrm>
            <a:off x="3129802" y="3950835"/>
            <a:ext cx="206625" cy="150002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98CC948-F6CC-43D9-B761-373FDEDF6795}"/>
              </a:ext>
            </a:extLst>
          </p:cNvPr>
          <p:cNvSpPr/>
          <p:nvPr/>
        </p:nvSpPr>
        <p:spPr>
          <a:xfrm>
            <a:off x="3380792" y="3944646"/>
            <a:ext cx="180049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场景：异构系统</a:t>
            </a:r>
            <a:endParaRPr lang="zh-CN" altLang="en-US" dirty="0"/>
          </a:p>
        </p:txBody>
      </p:sp>
      <p:pic>
        <p:nvPicPr>
          <p:cNvPr id="4" name="图片 3">
            <a:extLst>
              <a:ext uri="{FF2B5EF4-FFF2-40B4-BE49-F238E27FC236}">
                <a16:creationId xmlns:a16="http://schemas.microsoft.com/office/drawing/2014/main" id="{8CA91A86-08ED-4718-80ED-EB53FF62AA65}"/>
              </a:ext>
            </a:extLst>
          </p:cNvPr>
          <p:cNvPicPr>
            <a:picLocks noChangeAspect="1"/>
          </p:cNvPicPr>
          <p:nvPr/>
        </p:nvPicPr>
        <p:blipFill>
          <a:blip r:embed="rId3"/>
          <a:stretch>
            <a:fillRect/>
          </a:stretch>
        </p:blipFill>
        <p:spPr>
          <a:xfrm>
            <a:off x="6219956" y="2331046"/>
            <a:ext cx="2451217" cy="2991849"/>
          </a:xfrm>
          <a:prstGeom prst="rect">
            <a:avLst/>
          </a:prstGeom>
        </p:spPr>
      </p:pic>
      <p:sp>
        <p:nvSpPr>
          <p:cNvPr id="23" name="矩形 22">
            <a:extLst>
              <a:ext uri="{FF2B5EF4-FFF2-40B4-BE49-F238E27FC236}">
                <a16:creationId xmlns:a16="http://schemas.microsoft.com/office/drawing/2014/main" id="{90C1B9F0-8826-4D49-A50D-DD287DA2D6C5}"/>
              </a:ext>
            </a:extLst>
          </p:cNvPr>
          <p:cNvSpPr/>
          <p:nvPr/>
        </p:nvSpPr>
        <p:spPr>
          <a:xfrm>
            <a:off x="3172528" y="2557575"/>
            <a:ext cx="272382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目标：优化线程分组映射</a:t>
            </a:r>
            <a:endParaRPr lang="zh-CN" altLang="en-US" dirty="0"/>
          </a:p>
        </p:txBody>
      </p:sp>
      <p:sp>
        <p:nvSpPr>
          <p:cNvPr id="24" name="左大括号 23">
            <a:extLst>
              <a:ext uri="{FF2B5EF4-FFF2-40B4-BE49-F238E27FC236}">
                <a16:creationId xmlns:a16="http://schemas.microsoft.com/office/drawing/2014/main" id="{4D7782F3-F940-46F3-99AD-AFE5660BA76F}"/>
              </a:ext>
            </a:extLst>
          </p:cNvPr>
          <p:cNvSpPr/>
          <p:nvPr/>
        </p:nvSpPr>
        <p:spPr>
          <a:xfrm>
            <a:off x="2980795" y="1289741"/>
            <a:ext cx="206625" cy="150002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791E355-2147-4AA6-BC5D-2A4B29528972}"/>
              </a:ext>
            </a:extLst>
          </p:cNvPr>
          <p:cNvSpPr/>
          <p:nvPr/>
        </p:nvSpPr>
        <p:spPr>
          <a:xfrm>
            <a:off x="3174320" y="1211835"/>
            <a:ext cx="2044149"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场景：</a:t>
            </a:r>
            <a:r>
              <a:rPr lang="en-US" altLang="zh-CN" dirty="0">
                <a:latin typeface="Times New Roman" panose="02020603050405020304" pitchFamily="18" charset="0"/>
                <a:cs typeface="Times New Roman" panose="02020603050405020304" pitchFamily="18" charset="0"/>
              </a:rPr>
              <a:t>NUMA</a:t>
            </a:r>
            <a:r>
              <a:rPr lang="zh-CN" altLang="en-US" dirty="0">
                <a:latin typeface="Times New Roman" panose="02020603050405020304" pitchFamily="18" charset="0"/>
                <a:cs typeface="Times New Roman" panose="02020603050405020304" pitchFamily="18" charset="0"/>
              </a:rPr>
              <a:t>架构</a:t>
            </a:r>
            <a:endParaRPr lang="zh-CN" altLang="en-US" dirty="0"/>
          </a:p>
        </p:txBody>
      </p:sp>
      <p:sp>
        <p:nvSpPr>
          <p:cNvPr id="5" name="箭头: 右 4">
            <a:extLst>
              <a:ext uri="{FF2B5EF4-FFF2-40B4-BE49-F238E27FC236}">
                <a16:creationId xmlns:a16="http://schemas.microsoft.com/office/drawing/2014/main" id="{69756600-DDE5-433A-BCD6-5804943AABC8}"/>
              </a:ext>
            </a:extLst>
          </p:cNvPr>
          <p:cNvSpPr/>
          <p:nvPr/>
        </p:nvSpPr>
        <p:spPr>
          <a:xfrm>
            <a:off x="5286246" y="3978584"/>
            <a:ext cx="611056" cy="339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26AD2FAA-481B-44E2-997A-00FCA7F9C119}"/>
              </a:ext>
            </a:extLst>
          </p:cNvPr>
          <p:cNvPicPr>
            <a:picLocks noChangeAspect="1"/>
          </p:cNvPicPr>
          <p:nvPr/>
        </p:nvPicPr>
        <p:blipFill>
          <a:blip r:embed="rId4"/>
          <a:stretch>
            <a:fillRect/>
          </a:stretch>
        </p:blipFill>
        <p:spPr>
          <a:xfrm>
            <a:off x="5714405" y="854654"/>
            <a:ext cx="3239651" cy="1365912"/>
          </a:xfrm>
          <a:prstGeom prst="rect">
            <a:avLst/>
          </a:prstGeom>
        </p:spPr>
      </p:pic>
      <p:sp>
        <p:nvSpPr>
          <p:cNvPr id="7" name="箭头: 右 6">
            <a:extLst>
              <a:ext uri="{FF2B5EF4-FFF2-40B4-BE49-F238E27FC236}">
                <a16:creationId xmlns:a16="http://schemas.microsoft.com/office/drawing/2014/main" id="{3C8AC524-2C7F-48CF-BAC2-5E5527175553}"/>
              </a:ext>
            </a:extLst>
          </p:cNvPr>
          <p:cNvSpPr/>
          <p:nvPr/>
        </p:nvSpPr>
        <p:spPr>
          <a:xfrm>
            <a:off x="5218469" y="1225047"/>
            <a:ext cx="495936" cy="31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19394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427541" cy="646331"/>
          </a:xfrm>
          <a:prstGeom prst="rect">
            <a:avLst/>
          </a:prstGeom>
          <a:noFill/>
        </p:spPr>
        <p:txBody>
          <a:bodyPr wrap="none" rtlCol="0">
            <a:spAutoFit/>
          </a:bodyPr>
          <a:lstStyle/>
          <a:p>
            <a:r>
              <a:rPr lang="zh-CN" altLang="en-US" sz="3600" b="1" dirty="0">
                <a:solidFill>
                  <a:srgbClr val="365A9C"/>
                </a:solidFill>
              </a:rPr>
              <a:t>应用级并行优化</a:t>
            </a:r>
          </a:p>
        </p:txBody>
      </p:sp>
      <p:sp>
        <p:nvSpPr>
          <p:cNvPr id="6" name="矩形 5">
            <a:extLst>
              <a:ext uri="{FF2B5EF4-FFF2-40B4-BE49-F238E27FC236}">
                <a16:creationId xmlns:a16="http://schemas.microsoft.com/office/drawing/2014/main" id="{4729C45C-4B9B-4F32-995E-B3A96ECE5527}"/>
              </a:ext>
            </a:extLst>
          </p:cNvPr>
          <p:cNvSpPr/>
          <p:nvPr/>
        </p:nvSpPr>
        <p:spPr>
          <a:xfrm>
            <a:off x="236597" y="5685587"/>
            <a:ext cx="8735669" cy="738664"/>
          </a:xfrm>
          <a:prstGeom prst="rect">
            <a:avLst/>
          </a:prstGeom>
        </p:spPr>
        <p:txBody>
          <a:bodyPr wrap="square">
            <a:spAutoFit/>
          </a:bodyPr>
          <a:lstStyle/>
          <a:p>
            <a:r>
              <a:rPr lang="en-US" altLang="zh-CN" sz="1400" dirty="0">
                <a:solidFill>
                  <a:srgbClr val="000000"/>
                </a:solidFill>
                <a:latin typeface="Microsoft YaHei" panose="020B0503020204020204" pitchFamily="34" charset="-122"/>
                <a:ea typeface="Microsoft YaHei" panose="020B0503020204020204" pitchFamily="34" charset="-122"/>
              </a:rPr>
              <a:t>[3] Topology mapping of irregular parallel applications on supercomputers </a:t>
            </a:r>
            <a:r>
              <a:rPr lang="en-US" altLang="zh-CN" sz="1400" b="1" dirty="0">
                <a:solidFill>
                  <a:srgbClr val="000000"/>
                </a:solidFill>
                <a:latin typeface="Microsoft YaHei" panose="020B0503020204020204" pitchFamily="34" charset="-122"/>
                <a:ea typeface="Microsoft YaHei" panose="020B0503020204020204" pitchFamily="34" charset="-122"/>
              </a:rPr>
              <a:t>TJSC’2017</a:t>
            </a:r>
          </a:p>
          <a:p>
            <a:r>
              <a:rPr lang="en-US" altLang="zh-CN" sz="1400" dirty="0">
                <a:solidFill>
                  <a:srgbClr val="000000"/>
                </a:solidFill>
                <a:latin typeface="Microsoft YaHei" panose="020B0503020204020204" pitchFamily="34" charset="-122"/>
                <a:ea typeface="Microsoft YaHei" panose="020B0503020204020204" pitchFamily="34" charset="-122"/>
              </a:rPr>
              <a:t>[4] A hybrid MPI-OpenMP strategy to speedup the compression of datasets </a:t>
            </a:r>
            <a:r>
              <a:rPr lang="en-US" altLang="zh-CN" sz="1400" b="1" dirty="0">
                <a:solidFill>
                  <a:srgbClr val="000000"/>
                </a:solidFill>
                <a:latin typeface="Microsoft YaHei" panose="020B0503020204020204" pitchFamily="34" charset="-122"/>
                <a:ea typeface="Microsoft YaHei" panose="020B0503020204020204" pitchFamily="34" charset="-122"/>
              </a:rPr>
              <a:t>TPDS’2017</a:t>
            </a:r>
          </a:p>
          <a:p>
            <a:r>
              <a:rPr lang="en-US" altLang="zh-CN" sz="1400" dirty="0">
                <a:solidFill>
                  <a:srgbClr val="000000"/>
                </a:solidFill>
                <a:latin typeface="Microsoft YaHei" panose="020B0503020204020204" pitchFamily="34" charset="-122"/>
                <a:ea typeface="Microsoft YaHei" panose="020B0503020204020204" pitchFamily="34" charset="-122"/>
              </a:rPr>
              <a:t>[5] An Efficient In-Memory Checkpoint Method and its Practice on Fault-Tolerant HPL </a:t>
            </a:r>
            <a:r>
              <a:rPr lang="en-US" altLang="zh-CN" sz="1400" b="1" dirty="0">
                <a:solidFill>
                  <a:srgbClr val="000000"/>
                </a:solidFill>
                <a:latin typeface="Microsoft YaHei" panose="020B0503020204020204" pitchFamily="34" charset="-122"/>
                <a:ea typeface="Microsoft YaHei" panose="020B0503020204020204" pitchFamily="34" charset="-122"/>
              </a:rPr>
              <a:t>TPDS’2018</a:t>
            </a:r>
            <a:endParaRPr lang="en-US" altLang="zh-CN" sz="1400" dirty="0">
              <a:solidFill>
                <a:srgbClr val="000000"/>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91935DC2-0ED1-45AD-914D-10E79719D353}"/>
              </a:ext>
            </a:extLst>
          </p:cNvPr>
          <p:cNvSpPr txBox="1"/>
          <p:nvPr/>
        </p:nvSpPr>
        <p:spPr>
          <a:xfrm>
            <a:off x="1830728" y="1862341"/>
            <a:ext cx="1878058" cy="455253"/>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进程映射优化 </a:t>
            </a:r>
            <a:r>
              <a:rPr lang="en-US" altLang="zh-CN" dirty="0">
                <a:latin typeface="Times New Roman" panose="02020603050405020304" pitchFamily="18" charset="0"/>
                <a:cs typeface="Times New Roman" panose="02020603050405020304" pitchFamily="18" charset="0"/>
              </a:rPr>
              <a:t>[3]</a:t>
            </a:r>
          </a:p>
        </p:txBody>
      </p:sp>
      <p:sp>
        <p:nvSpPr>
          <p:cNvPr id="17" name="文本框 16">
            <a:extLst>
              <a:ext uri="{FF2B5EF4-FFF2-40B4-BE49-F238E27FC236}">
                <a16:creationId xmlns:a16="http://schemas.microsoft.com/office/drawing/2014/main" id="{C31355F0-D5A3-4337-A6FD-4EA88510343E}"/>
              </a:ext>
            </a:extLst>
          </p:cNvPr>
          <p:cNvSpPr txBox="1"/>
          <p:nvPr/>
        </p:nvSpPr>
        <p:spPr>
          <a:xfrm>
            <a:off x="88688" y="3029655"/>
            <a:ext cx="1338829" cy="369332"/>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应用级优化</a:t>
            </a:r>
          </a:p>
        </p:txBody>
      </p:sp>
      <p:sp>
        <p:nvSpPr>
          <p:cNvPr id="18" name="左大括号 17">
            <a:extLst>
              <a:ext uri="{FF2B5EF4-FFF2-40B4-BE49-F238E27FC236}">
                <a16:creationId xmlns:a16="http://schemas.microsoft.com/office/drawing/2014/main" id="{665E451E-7CE6-4464-89ED-4B892A6CCCAF}"/>
              </a:ext>
            </a:extLst>
          </p:cNvPr>
          <p:cNvSpPr/>
          <p:nvPr/>
        </p:nvSpPr>
        <p:spPr>
          <a:xfrm>
            <a:off x="1517737" y="2087881"/>
            <a:ext cx="312991" cy="227076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158B7F4-522A-432E-BAA8-D5F11C6E3A9F}"/>
              </a:ext>
            </a:extLst>
          </p:cNvPr>
          <p:cNvSpPr/>
          <p:nvPr/>
        </p:nvSpPr>
        <p:spPr>
          <a:xfrm>
            <a:off x="1857412" y="2868522"/>
            <a:ext cx="4993675" cy="455253"/>
          </a:xfrm>
          <a:prstGeom prst="rect">
            <a:avLst/>
          </a:prstGeom>
        </p:spPr>
        <p:txBody>
          <a:bodyPr wrap="none">
            <a:spAutoFit/>
          </a:bodyPr>
          <a:lstStyle/>
          <a:p>
            <a:pPr>
              <a:lnSpc>
                <a:spcPct val="150000"/>
              </a:lnSpc>
            </a:pPr>
            <a:r>
              <a:rPr lang="en-US" altLang="zh-CN" dirty="0">
                <a:latin typeface="Times New Roman" panose="02020603050405020304" pitchFamily="18" charset="0"/>
                <a:cs typeface="Times New Roman" panose="02020603050405020304" pitchFamily="18" charset="0"/>
              </a:rPr>
              <a:t>MPI/OpenMP</a:t>
            </a:r>
            <a:r>
              <a:rPr lang="zh-CN" altLang="en-US" dirty="0">
                <a:latin typeface="Times New Roman" panose="02020603050405020304" pitchFamily="18" charset="0"/>
                <a:cs typeface="Times New Roman" panose="02020603050405020304" pitchFamily="18" charset="0"/>
              </a:rPr>
              <a:t>混合并行优化</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：细粒度同步优化</a:t>
            </a:r>
            <a:endParaRPr lang="en-US" altLang="zh-CN"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6D0373FF-95E9-4A7E-B87C-421E68413AFD}"/>
              </a:ext>
            </a:extLst>
          </p:cNvPr>
          <p:cNvSpPr/>
          <p:nvPr/>
        </p:nvSpPr>
        <p:spPr>
          <a:xfrm>
            <a:off x="1830728" y="3712285"/>
            <a:ext cx="1665841" cy="870751"/>
          </a:xfrm>
          <a:prstGeom prst="rect">
            <a:avLst/>
          </a:prstGeom>
        </p:spPr>
        <p:txBody>
          <a:bodyPr wrap="none">
            <a:spAutoFit/>
          </a:bodyPr>
          <a:lstStyle/>
          <a:p>
            <a:pPr>
              <a:lnSpc>
                <a:spcPct val="150000"/>
              </a:lnSpc>
            </a:pPr>
            <a:r>
              <a:rPr lang="zh-CN" altLang="en-US" dirty="0">
                <a:latin typeface="Times New Roman" panose="02020603050405020304" pitchFamily="18" charset="0"/>
                <a:cs typeface="Times New Roman" panose="02020603050405020304" pitchFamily="18" charset="0"/>
              </a:rPr>
              <a:t>基于应用的</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检查点优化 </a:t>
            </a: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99F98E8-D3F8-4C1E-ABB9-0816D2616853}"/>
              </a:ext>
            </a:extLst>
          </p:cNvPr>
          <p:cNvSpPr txBox="1"/>
          <p:nvPr/>
        </p:nvSpPr>
        <p:spPr>
          <a:xfrm>
            <a:off x="4180804" y="1403794"/>
            <a:ext cx="4871847" cy="13388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实时统计系统</a:t>
            </a:r>
            <a:r>
              <a:rPr lang="zh-CN" altLang="en-US" b="1" dirty="0">
                <a:solidFill>
                  <a:srgbClr val="C00000"/>
                </a:solidFill>
              </a:rPr>
              <a:t>节点间通信能力</a:t>
            </a:r>
            <a:endParaRPr lang="en-US" altLang="zh-CN" b="1" dirty="0">
              <a:solidFill>
                <a:srgbClr val="C00000"/>
              </a:solidFill>
            </a:endParaRPr>
          </a:p>
          <a:p>
            <a:pPr marL="285750" indent="-285750">
              <a:lnSpc>
                <a:spcPct val="150000"/>
              </a:lnSpc>
              <a:buFont typeface="Arial" panose="020B0604020202020204" pitchFamily="34" charset="0"/>
              <a:buChar char="•"/>
            </a:pPr>
            <a:r>
              <a:rPr lang="zh-CN" altLang="en-US" dirty="0"/>
              <a:t>低延迟剖析</a:t>
            </a:r>
            <a:r>
              <a:rPr lang="zh-CN" altLang="en-US" b="1" dirty="0">
                <a:solidFill>
                  <a:srgbClr val="C00000"/>
                </a:solidFill>
              </a:rPr>
              <a:t>通信数据量、次数</a:t>
            </a:r>
            <a:r>
              <a:rPr lang="zh-CN" altLang="en-US" dirty="0"/>
              <a:t>等通信的代价</a:t>
            </a:r>
            <a:endParaRPr lang="en-US" altLang="zh-CN" dirty="0"/>
          </a:p>
          <a:p>
            <a:pPr marL="285750" indent="-285750">
              <a:lnSpc>
                <a:spcPct val="150000"/>
              </a:lnSpc>
              <a:buFont typeface="Arial" panose="020B0604020202020204" pitchFamily="34" charset="0"/>
              <a:buChar char="•"/>
            </a:pPr>
            <a:r>
              <a:rPr lang="zh-CN" altLang="en-US" dirty="0"/>
              <a:t>进程到节点的</a:t>
            </a:r>
            <a:r>
              <a:rPr lang="zh-CN" altLang="en-US" b="1" dirty="0">
                <a:solidFill>
                  <a:srgbClr val="C00000"/>
                </a:solidFill>
              </a:rPr>
              <a:t>高效映射</a:t>
            </a:r>
            <a:r>
              <a:rPr lang="zh-CN" altLang="en-US" dirty="0"/>
              <a:t>方法</a:t>
            </a:r>
          </a:p>
        </p:txBody>
      </p:sp>
      <p:sp>
        <p:nvSpPr>
          <p:cNvPr id="23" name="左大括号 22">
            <a:extLst>
              <a:ext uri="{FF2B5EF4-FFF2-40B4-BE49-F238E27FC236}">
                <a16:creationId xmlns:a16="http://schemas.microsoft.com/office/drawing/2014/main" id="{E745104D-BB19-4FFD-A266-5190D0E3416F}"/>
              </a:ext>
            </a:extLst>
          </p:cNvPr>
          <p:cNvSpPr/>
          <p:nvPr/>
        </p:nvSpPr>
        <p:spPr>
          <a:xfrm>
            <a:off x="3840135" y="1610109"/>
            <a:ext cx="222771" cy="103754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左大括号 23">
            <a:extLst>
              <a:ext uri="{FF2B5EF4-FFF2-40B4-BE49-F238E27FC236}">
                <a16:creationId xmlns:a16="http://schemas.microsoft.com/office/drawing/2014/main" id="{983EDEA2-C44E-4CDC-8747-73A768000784}"/>
              </a:ext>
            </a:extLst>
          </p:cNvPr>
          <p:cNvSpPr/>
          <p:nvPr/>
        </p:nvSpPr>
        <p:spPr>
          <a:xfrm>
            <a:off x="3630835" y="3653833"/>
            <a:ext cx="222771" cy="10624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9BAFF103-5D5E-4F01-906B-8EC4BACD7530}"/>
              </a:ext>
            </a:extLst>
          </p:cNvPr>
          <p:cNvSpPr txBox="1"/>
          <p:nvPr/>
        </p:nvSpPr>
        <p:spPr>
          <a:xfrm>
            <a:off x="4062906" y="3540118"/>
            <a:ext cx="4993675"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000000"/>
                </a:solidFill>
                <a:latin typeface="Microsoft YaHei" panose="020B0503020204020204" pitchFamily="34" charset="-122"/>
                <a:ea typeface="Microsoft YaHei" panose="020B0503020204020204" pitchFamily="34" charset="-122"/>
              </a:rPr>
              <a:t>Diskless Checkpoint</a:t>
            </a:r>
          </a:p>
          <a:p>
            <a:pPr marL="285750" indent="-285750">
              <a:lnSpc>
                <a:spcPct val="150000"/>
              </a:lnSpc>
              <a:buFont typeface="Arial" panose="020B0604020202020204" pitchFamily="34" charset="0"/>
              <a:buChar char="•"/>
            </a:pPr>
            <a:r>
              <a:rPr lang="en-US" altLang="zh-CN" dirty="0">
                <a:solidFill>
                  <a:srgbClr val="000000"/>
                </a:solidFill>
                <a:latin typeface="Microsoft YaHei" panose="020B0503020204020204" pitchFamily="34" charset="-122"/>
                <a:ea typeface="Microsoft YaHei" panose="020B0503020204020204" pitchFamily="34" charset="-122"/>
              </a:rPr>
              <a:t>Multiple Level Checkpoint</a:t>
            </a:r>
          </a:p>
          <a:p>
            <a:pPr marL="285750" indent="-285750">
              <a:lnSpc>
                <a:spcPct val="150000"/>
              </a:lnSpc>
              <a:buFont typeface="Arial" panose="020B0604020202020204" pitchFamily="34" charset="0"/>
              <a:buChar char="•"/>
            </a:pPr>
            <a:r>
              <a:rPr lang="en-US" altLang="zh-CN" dirty="0">
                <a:solidFill>
                  <a:srgbClr val="000000"/>
                </a:solidFill>
                <a:latin typeface="Microsoft YaHei" panose="020B0503020204020204" pitchFamily="34" charset="-122"/>
                <a:ea typeface="Microsoft YaHei" panose="020B0503020204020204" pitchFamily="34" charset="-122"/>
              </a:rPr>
              <a:t>A series of algorithm-based fault tolerant</a:t>
            </a:r>
          </a:p>
        </p:txBody>
      </p:sp>
    </p:spTree>
    <p:extLst>
      <p:ext uri="{BB962C8B-B14F-4D97-AF65-F5344CB8AC3E}">
        <p14:creationId xmlns:p14="http://schemas.microsoft.com/office/powerpoint/2010/main" val="40795684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23978" y="226101"/>
            <a:ext cx="1895071" cy="646331"/>
          </a:xfrm>
          <a:prstGeom prst="rect">
            <a:avLst/>
          </a:prstGeom>
          <a:noFill/>
        </p:spPr>
        <p:txBody>
          <a:bodyPr wrap="none" rtlCol="0">
            <a:spAutoFit/>
          </a:bodyPr>
          <a:lstStyle/>
          <a:p>
            <a:r>
              <a:rPr lang="en-US" altLang="zh-CN" sz="3600" b="1" dirty="0">
                <a:solidFill>
                  <a:srgbClr val="365A9C"/>
                </a:solidFill>
                <a:latin typeface="微软雅黑" panose="020B0503020204020204" pitchFamily="34" charset="-122"/>
                <a:ea typeface="微软雅黑" panose="020B0503020204020204" pitchFamily="34" charset="-122"/>
              </a:rPr>
              <a:t>Outline</a:t>
            </a:r>
            <a:endParaRPr lang="zh-CN" altLang="en-US" sz="3600" b="1" dirty="0">
              <a:solidFill>
                <a:srgbClr val="365A9C"/>
              </a:solidFill>
              <a:latin typeface="微软雅黑" panose="020B0503020204020204" pitchFamily="34" charset="-122"/>
              <a:ea typeface="微软雅黑" panose="020B0503020204020204" pitchFamily="34" charset="-122"/>
            </a:endParaRPr>
          </a:p>
        </p:txBody>
      </p:sp>
      <p:cxnSp>
        <p:nvCxnSpPr>
          <p:cNvPr id="30" name="肘形连接符 6">
            <a:extLst>
              <a:ext uri="{FF2B5EF4-FFF2-40B4-BE49-F238E27FC236}">
                <a16:creationId xmlns:a16="http://schemas.microsoft.com/office/drawing/2014/main" id="{A872970C-975C-4295-8401-CEB3099CF258}"/>
              </a:ext>
            </a:extLst>
          </p:cNvPr>
          <p:cNvCxnSpPr>
            <a:cxnSpLocks/>
            <a:endCxn id="46" idx="2"/>
          </p:cNvCxnSpPr>
          <p:nvPr/>
        </p:nvCxnSpPr>
        <p:spPr>
          <a:xfrm rot="5400000" flipH="1" flipV="1">
            <a:off x="2698923" y="2385586"/>
            <a:ext cx="1913520" cy="823503"/>
          </a:xfrm>
          <a:prstGeom prst="bentConnector2">
            <a:avLst/>
          </a:prstGeom>
          <a:ln w="15875">
            <a:solidFill>
              <a:srgbClr val="872E29"/>
            </a:solidFill>
            <a:prstDash val="sysDot"/>
          </a:ln>
        </p:spPr>
        <p:style>
          <a:lnRef idx="1">
            <a:schemeClr val="accent1"/>
          </a:lnRef>
          <a:fillRef idx="0">
            <a:schemeClr val="accent1"/>
          </a:fillRef>
          <a:effectRef idx="0">
            <a:schemeClr val="accent1"/>
          </a:effectRef>
          <a:fontRef idx="minor">
            <a:schemeClr val="tx1"/>
          </a:fontRef>
        </p:style>
      </p:cxnSp>
      <p:cxnSp>
        <p:nvCxnSpPr>
          <p:cNvPr id="35" name="肘形连接符 8">
            <a:extLst>
              <a:ext uri="{FF2B5EF4-FFF2-40B4-BE49-F238E27FC236}">
                <a16:creationId xmlns:a16="http://schemas.microsoft.com/office/drawing/2014/main" id="{1ED70DA9-6021-4F2D-85A4-FE26645650DA}"/>
              </a:ext>
            </a:extLst>
          </p:cNvPr>
          <p:cNvCxnSpPr>
            <a:cxnSpLocks/>
          </p:cNvCxnSpPr>
          <p:nvPr/>
        </p:nvCxnSpPr>
        <p:spPr>
          <a:xfrm>
            <a:off x="3254602" y="2594849"/>
            <a:ext cx="802576" cy="209"/>
          </a:xfrm>
          <a:prstGeom prst="bentConnector3">
            <a:avLst>
              <a:gd name="adj1" fmla="val 100493"/>
            </a:avLst>
          </a:prstGeom>
          <a:ln w="15875">
            <a:solidFill>
              <a:srgbClr val="872E29"/>
            </a:solidFill>
            <a:prstDash val="sysDot"/>
          </a:ln>
        </p:spPr>
        <p:style>
          <a:lnRef idx="1">
            <a:schemeClr val="accent1"/>
          </a:lnRef>
          <a:fillRef idx="0">
            <a:schemeClr val="accent1"/>
          </a:fillRef>
          <a:effectRef idx="0">
            <a:schemeClr val="accent1"/>
          </a:effectRef>
          <a:fontRef idx="minor">
            <a:schemeClr val="tx1"/>
          </a:fontRef>
        </p:style>
      </p:cxnSp>
      <p:cxnSp>
        <p:nvCxnSpPr>
          <p:cNvPr id="42" name="肘形连接符 9">
            <a:extLst>
              <a:ext uri="{FF2B5EF4-FFF2-40B4-BE49-F238E27FC236}">
                <a16:creationId xmlns:a16="http://schemas.microsoft.com/office/drawing/2014/main" id="{65A85573-5911-424C-8B76-7C2C8ECF48BF}"/>
              </a:ext>
            </a:extLst>
          </p:cNvPr>
          <p:cNvCxnSpPr>
            <a:cxnSpLocks/>
          </p:cNvCxnSpPr>
          <p:nvPr/>
        </p:nvCxnSpPr>
        <p:spPr>
          <a:xfrm flipV="1">
            <a:off x="3264859" y="3562005"/>
            <a:ext cx="744892" cy="8522"/>
          </a:xfrm>
          <a:prstGeom prst="bentConnector3">
            <a:avLst>
              <a:gd name="adj1" fmla="val 101614"/>
            </a:avLst>
          </a:prstGeom>
          <a:ln w="15875">
            <a:solidFill>
              <a:srgbClr val="872E29"/>
            </a:solidFill>
            <a:prstDash val="sysDot"/>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422B14A9-ED76-4FC9-A5B5-E17ED3DF8691}"/>
              </a:ext>
            </a:extLst>
          </p:cNvPr>
          <p:cNvSpPr>
            <a:spLocks noChangeAspect="1"/>
          </p:cNvSpPr>
          <p:nvPr/>
        </p:nvSpPr>
        <p:spPr>
          <a:xfrm>
            <a:off x="4057178" y="2446904"/>
            <a:ext cx="252000" cy="252000"/>
          </a:xfrm>
          <a:prstGeom prst="ellipse">
            <a:avLst/>
          </a:prstGeom>
          <a:solidFill>
            <a:srgbClr val="87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a16="http://schemas.microsoft.com/office/drawing/2014/main" id="{9F9F2E2A-0126-424E-BBAD-9D528F17E7E2}"/>
              </a:ext>
            </a:extLst>
          </p:cNvPr>
          <p:cNvSpPr>
            <a:spLocks noChangeAspect="1"/>
          </p:cNvSpPr>
          <p:nvPr/>
        </p:nvSpPr>
        <p:spPr>
          <a:xfrm>
            <a:off x="4067435" y="1714577"/>
            <a:ext cx="252000" cy="252000"/>
          </a:xfrm>
          <a:prstGeom prst="ellipse">
            <a:avLst/>
          </a:prstGeom>
          <a:solidFill>
            <a:srgbClr val="87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51FAEABB-5A4F-4675-9ADA-C35E71ED27B2}"/>
              </a:ext>
            </a:extLst>
          </p:cNvPr>
          <p:cNvSpPr>
            <a:spLocks noChangeAspect="1"/>
          </p:cNvSpPr>
          <p:nvPr/>
        </p:nvSpPr>
        <p:spPr>
          <a:xfrm>
            <a:off x="4036420" y="3437643"/>
            <a:ext cx="252000" cy="252000"/>
          </a:xfrm>
          <a:prstGeom prst="ellipse">
            <a:avLst/>
          </a:prstGeom>
          <a:solidFill>
            <a:srgbClr val="87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E9658859-30F6-4BE9-8810-1F5EF0F2074C}"/>
              </a:ext>
            </a:extLst>
          </p:cNvPr>
          <p:cNvSpPr>
            <a:spLocks noChangeAspect="1"/>
          </p:cNvSpPr>
          <p:nvPr/>
        </p:nvSpPr>
        <p:spPr>
          <a:xfrm>
            <a:off x="4057178" y="4463802"/>
            <a:ext cx="252000" cy="252000"/>
          </a:xfrm>
          <a:prstGeom prst="ellipse">
            <a:avLst/>
          </a:prstGeom>
          <a:solidFill>
            <a:srgbClr val="87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cxnSp>
        <p:nvCxnSpPr>
          <p:cNvPr id="48" name="肘形连接符 13">
            <a:extLst>
              <a:ext uri="{FF2B5EF4-FFF2-40B4-BE49-F238E27FC236}">
                <a16:creationId xmlns:a16="http://schemas.microsoft.com/office/drawing/2014/main" id="{E7F88DA8-BDC1-4311-B21F-939B6D0A4EF5}"/>
              </a:ext>
            </a:extLst>
          </p:cNvPr>
          <p:cNvCxnSpPr>
            <a:cxnSpLocks/>
            <a:stCxn id="56" idx="3"/>
            <a:endCxn id="49" idx="2"/>
          </p:cNvCxnSpPr>
          <p:nvPr/>
        </p:nvCxnSpPr>
        <p:spPr>
          <a:xfrm>
            <a:off x="2491269" y="3754097"/>
            <a:ext cx="1565909" cy="835705"/>
          </a:xfrm>
          <a:prstGeom prst="bentConnector3">
            <a:avLst>
              <a:gd name="adj1" fmla="val 47678"/>
            </a:avLst>
          </a:prstGeom>
          <a:ln w="15875">
            <a:solidFill>
              <a:srgbClr val="872E29"/>
            </a:solidFill>
            <a:prstDash val="sysDot"/>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08FC904E-BEC8-47AF-8A59-014CEA332D5F}"/>
              </a:ext>
            </a:extLst>
          </p:cNvPr>
          <p:cNvSpPr/>
          <p:nvPr/>
        </p:nvSpPr>
        <p:spPr>
          <a:xfrm>
            <a:off x="3705576" y="3232444"/>
            <a:ext cx="295274" cy="307777"/>
          </a:xfrm>
          <a:prstGeom prst="rect">
            <a:avLst/>
          </a:prstGeom>
        </p:spPr>
        <p:txBody>
          <a:bodyPr wrap="non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00E2BA68-0918-4819-919D-A95E69418CCB}"/>
              </a:ext>
            </a:extLst>
          </p:cNvPr>
          <p:cNvSpPr/>
          <p:nvPr/>
        </p:nvSpPr>
        <p:spPr>
          <a:xfrm>
            <a:off x="558501" y="3301837"/>
            <a:ext cx="1932768" cy="90452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02699DF7-48C4-4BEF-9BED-948D7BC6D6F5}"/>
              </a:ext>
            </a:extLst>
          </p:cNvPr>
          <p:cNvSpPr/>
          <p:nvPr/>
        </p:nvSpPr>
        <p:spPr>
          <a:xfrm>
            <a:off x="797111" y="3523231"/>
            <a:ext cx="1345689"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Contents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2071F1B-059E-447C-8DF0-D5B104D60A3E}"/>
              </a:ext>
            </a:extLst>
          </p:cNvPr>
          <p:cNvSpPr/>
          <p:nvPr/>
        </p:nvSpPr>
        <p:spPr>
          <a:xfrm>
            <a:off x="4365734" y="1491909"/>
            <a:ext cx="3964496" cy="584775"/>
          </a:xfrm>
          <a:prstGeom prst="rect">
            <a:avLst/>
          </a:prstGeom>
        </p:spPr>
        <p:txBody>
          <a:bodyPr wrap="square">
            <a:spAutoFit/>
          </a:bodyPr>
          <a:lstStyle/>
          <a:p>
            <a:r>
              <a:rPr lang="zh-CN" altLang="en-US" sz="3200" b="1" dirty="0">
                <a:solidFill>
                  <a:srgbClr val="1557AE"/>
                </a:solidFill>
                <a:latin typeface="微软雅黑" panose="020B0503020204020204" pitchFamily="34" charset="-122"/>
                <a:ea typeface="微软雅黑" panose="020B0503020204020204" pitchFamily="34" charset="-122"/>
              </a:rPr>
              <a:t>国产超算平台</a:t>
            </a:r>
          </a:p>
        </p:txBody>
      </p:sp>
      <p:sp>
        <p:nvSpPr>
          <p:cNvPr id="59" name="矩形 58">
            <a:extLst>
              <a:ext uri="{FF2B5EF4-FFF2-40B4-BE49-F238E27FC236}">
                <a16:creationId xmlns:a16="http://schemas.microsoft.com/office/drawing/2014/main" id="{9FA25632-1CCB-4629-A495-5DB6C4CD1FCD}"/>
              </a:ext>
            </a:extLst>
          </p:cNvPr>
          <p:cNvSpPr/>
          <p:nvPr/>
        </p:nvSpPr>
        <p:spPr>
          <a:xfrm>
            <a:off x="4331010" y="2268668"/>
            <a:ext cx="5080159" cy="584775"/>
          </a:xfrm>
          <a:prstGeom prst="rect">
            <a:avLst/>
          </a:prstGeom>
        </p:spPr>
        <p:txBody>
          <a:bodyPr wrap="square">
            <a:spAutoFit/>
          </a:bodyPr>
          <a:lstStyle/>
          <a:p>
            <a:r>
              <a:rPr lang="zh-CN" altLang="en-US" sz="32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程序并行优化</a:t>
            </a:r>
            <a:endParaRPr lang="zh-CN" altLang="en-US" sz="3200" b="1" dirty="0">
              <a:solidFill>
                <a:srgbClr val="1557AE"/>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90C2B53D-DB1D-4240-ADCE-848B89B3CFF5}"/>
              </a:ext>
            </a:extLst>
          </p:cNvPr>
          <p:cNvSpPr/>
          <p:nvPr/>
        </p:nvSpPr>
        <p:spPr>
          <a:xfrm>
            <a:off x="4319435" y="3041972"/>
            <a:ext cx="4518033" cy="1077218"/>
          </a:xfrm>
          <a:prstGeom prst="rect">
            <a:avLst/>
          </a:prstGeom>
        </p:spPr>
        <p:txBody>
          <a:bodyPr wrap="square">
            <a:spAutoFit/>
          </a:bodyPr>
          <a:lstStyle/>
          <a:p>
            <a:r>
              <a:rPr lang="zh-CN" altLang="en-US" sz="3200" b="1" dirty="0">
                <a:solidFill>
                  <a:srgbClr val="1557AE"/>
                </a:solidFill>
                <a:latin typeface="微软雅黑" panose="020B0503020204020204" pitchFamily="34" charset="-122"/>
                <a:ea typeface="微软雅黑" panose="020B0503020204020204" pitchFamily="34" charset="-122"/>
              </a:rPr>
              <a:t>流体机械数值模拟程序并行优化</a:t>
            </a:r>
          </a:p>
        </p:txBody>
      </p:sp>
      <p:sp>
        <p:nvSpPr>
          <p:cNvPr id="61" name="矩形 60">
            <a:extLst>
              <a:ext uri="{FF2B5EF4-FFF2-40B4-BE49-F238E27FC236}">
                <a16:creationId xmlns:a16="http://schemas.microsoft.com/office/drawing/2014/main" id="{1E8DD615-1BDB-4213-BF64-967D3015812B}"/>
              </a:ext>
            </a:extLst>
          </p:cNvPr>
          <p:cNvSpPr/>
          <p:nvPr/>
        </p:nvSpPr>
        <p:spPr>
          <a:xfrm>
            <a:off x="4331010" y="4308450"/>
            <a:ext cx="4703056" cy="584775"/>
          </a:xfrm>
          <a:prstGeom prst="rect">
            <a:avLst/>
          </a:prstGeom>
        </p:spPr>
        <p:txBody>
          <a:bodyPr wrap="square">
            <a:spAutoFit/>
          </a:bodyPr>
          <a:lstStyle/>
          <a:p>
            <a:r>
              <a:rPr lang="zh-CN" altLang="en-US" sz="3200" b="1" dirty="0">
                <a:solidFill>
                  <a:srgbClr val="1557AE"/>
                </a:solidFill>
                <a:latin typeface="微软雅黑" panose="020B0503020204020204" pitchFamily="34" charset="-122"/>
                <a:ea typeface="微软雅黑" panose="020B0503020204020204" pitchFamily="34" charset="-122"/>
              </a:rPr>
              <a:t>问题与建议</a:t>
            </a:r>
          </a:p>
        </p:txBody>
      </p:sp>
      <p:sp>
        <p:nvSpPr>
          <p:cNvPr id="63" name="KSO_Shape">
            <a:extLst>
              <a:ext uri="{FF2B5EF4-FFF2-40B4-BE49-F238E27FC236}">
                <a16:creationId xmlns:a16="http://schemas.microsoft.com/office/drawing/2014/main" id="{69628C1C-1F44-41A2-9242-3649820A0FC3}"/>
              </a:ext>
            </a:extLst>
          </p:cNvPr>
          <p:cNvSpPr>
            <a:spLocks/>
          </p:cNvSpPr>
          <p:nvPr/>
        </p:nvSpPr>
        <p:spPr bwMode="auto">
          <a:xfrm>
            <a:off x="813770" y="1891581"/>
            <a:ext cx="1512256" cy="1454748"/>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rgbClr val="1557AE"/>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8" name="KSO_Shape">
            <a:extLst>
              <a:ext uri="{FF2B5EF4-FFF2-40B4-BE49-F238E27FC236}">
                <a16:creationId xmlns:a16="http://schemas.microsoft.com/office/drawing/2014/main" id="{31AAF70B-8164-4353-ABFB-E3AD6746F379}"/>
              </a:ext>
            </a:extLst>
          </p:cNvPr>
          <p:cNvSpPr>
            <a:spLocks/>
          </p:cNvSpPr>
          <p:nvPr/>
        </p:nvSpPr>
        <p:spPr bwMode="auto">
          <a:xfrm>
            <a:off x="2067579" y="5483766"/>
            <a:ext cx="872336" cy="988127"/>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rgbClr val="1557AE"/>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69" name="KSO_Shape">
            <a:extLst>
              <a:ext uri="{FF2B5EF4-FFF2-40B4-BE49-F238E27FC236}">
                <a16:creationId xmlns:a16="http://schemas.microsoft.com/office/drawing/2014/main" id="{8E408E26-517F-405A-B4DC-016E572A6B67}"/>
              </a:ext>
            </a:extLst>
          </p:cNvPr>
          <p:cNvSpPr>
            <a:spLocks/>
          </p:cNvSpPr>
          <p:nvPr/>
        </p:nvSpPr>
        <p:spPr bwMode="auto">
          <a:xfrm>
            <a:off x="824146" y="5589498"/>
            <a:ext cx="882926" cy="836456"/>
          </a:xfrm>
          <a:custGeom>
            <a:avLst/>
            <a:gdLst>
              <a:gd name="T0" fmla="*/ 2147483646 w 4477"/>
              <a:gd name="T1" fmla="*/ 2147483646 h 4133"/>
              <a:gd name="T2" fmla="*/ 2147483646 w 4477"/>
              <a:gd name="T3" fmla="*/ 1386867173 h 4133"/>
              <a:gd name="T4" fmla="*/ 2147483646 w 4477"/>
              <a:gd name="T5" fmla="*/ 385250906 h 4133"/>
              <a:gd name="T6" fmla="*/ 2147483646 w 4477"/>
              <a:gd name="T7" fmla="*/ 0 h 4133"/>
              <a:gd name="T8" fmla="*/ 2147483646 w 4477"/>
              <a:gd name="T9" fmla="*/ 231114454 h 4133"/>
              <a:gd name="T10" fmla="*/ 2147483646 w 4477"/>
              <a:gd name="T11" fmla="*/ 1001616267 h 4133"/>
              <a:gd name="T12" fmla="*/ 2147483646 w 4477"/>
              <a:gd name="T13" fmla="*/ 2147483646 h 4133"/>
              <a:gd name="T14" fmla="*/ 2147483646 w 4477"/>
              <a:gd name="T15" fmla="*/ 2147483646 h 4133"/>
              <a:gd name="T16" fmla="*/ 2147483646 w 4477"/>
              <a:gd name="T17" fmla="*/ 2147483646 h 4133"/>
              <a:gd name="T18" fmla="*/ 2147483646 w 4477"/>
              <a:gd name="T19" fmla="*/ 2147483646 h 4133"/>
              <a:gd name="T20" fmla="*/ 2147483646 w 4477"/>
              <a:gd name="T21" fmla="*/ 2147483646 h 4133"/>
              <a:gd name="T22" fmla="*/ 2147483646 w 4477"/>
              <a:gd name="T23" fmla="*/ 2147483646 h 4133"/>
              <a:gd name="T24" fmla="*/ 2147483646 w 4477"/>
              <a:gd name="T25" fmla="*/ 2147483646 h 4133"/>
              <a:gd name="T26" fmla="*/ 2147483646 w 4477"/>
              <a:gd name="T27" fmla="*/ 2147483646 h 4133"/>
              <a:gd name="T28" fmla="*/ 2147483646 w 4477"/>
              <a:gd name="T29" fmla="*/ 2147483646 h 4133"/>
              <a:gd name="T30" fmla="*/ 2147483646 w 4477"/>
              <a:gd name="T31" fmla="*/ 2147483646 h 4133"/>
              <a:gd name="T32" fmla="*/ 2147483646 w 4477"/>
              <a:gd name="T33" fmla="*/ 2147483646 h 4133"/>
              <a:gd name="T34" fmla="*/ 2147483646 w 4477"/>
              <a:gd name="T35" fmla="*/ 2147483646 h 4133"/>
              <a:gd name="T36" fmla="*/ 2147483646 w 4477"/>
              <a:gd name="T37" fmla="*/ 2147483646 h 4133"/>
              <a:gd name="T38" fmla="*/ 2147483646 w 4477"/>
              <a:gd name="T39" fmla="*/ 2147483646 h 4133"/>
              <a:gd name="T40" fmla="*/ 2147483646 w 4477"/>
              <a:gd name="T41" fmla="*/ 2147483646 h 4133"/>
              <a:gd name="T42" fmla="*/ 2147483646 w 4477"/>
              <a:gd name="T43" fmla="*/ 2147483646 h 4133"/>
              <a:gd name="T44" fmla="*/ 2147483646 w 4477"/>
              <a:gd name="T45" fmla="*/ 2147483646 h 4133"/>
              <a:gd name="T46" fmla="*/ 2147483646 w 4477"/>
              <a:gd name="T47" fmla="*/ 2147483646 h 4133"/>
              <a:gd name="T48" fmla="*/ 2147483646 w 4477"/>
              <a:gd name="T49" fmla="*/ 2147483646 h 4133"/>
              <a:gd name="T50" fmla="*/ 2147483646 w 4477"/>
              <a:gd name="T51" fmla="*/ 2147483646 h 4133"/>
              <a:gd name="T52" fmla="*/ 2147483646 w 4477"/>
              <a:gd name="T53" fmla="*/ 2147483646 h 4133"/>
              <a:gd name="T54" fmla="*/ 2147483646 w 4477"/>
              <a:gd name="T55" fmla="*/ 2147483646 h 4133"/>
              <a:gd name="T56" fmla="*/ 2147483646 w 4477"/>
              <a:gd name="T57" fmla="*/ 2147483646 h 4133"/>
              <a:gd name="T58" fmla="*/ 2147483646 w 4477"/>
              <a:gd name="T59" fmla="*/ 2147483646 h 4133"/>
              <a:gd name="T60" fmla="*/ 2147483646 w 4477"/>
              <a:gd name="T61" fmla="*/ 2147483646 h 4133"/>
              <a:gd name="T62" fmla="*/ 2147483646 w 4477"/>
              <a:gd name="T63" fmla="*/ 2147483646 h 4133"/>
              <a:gd name="T64" fmla="*/ 2147483646 w 4477"/>
              <a:gd name="T65" fmla="*/ 2147483646 h 4133"/>
              <a:gd name="T66" fmla="*/ 0 w 4477"/>
              <a:gd name="T67" fmla="*/ 2147483646 h 4133"/>
              <a:gd name="T68" fmla="*/ 2147483646 w 4477"/>
              <a:gd name="T69" fmla="*/ 2147483646 h 4133"/>
              <a:gd name="T70" fmla="*/ 2147483646 w 4477"/>
              <a:gd name="T71" fmla="*/ 2147483646 h 4133"/>
              <a:gd name="T72" fmla="*/ 2147483646 w 4477"/>
              <a:gd name="T73" fmla="*/ 2147483646 h 4133"/>
              <a:gd name="T74" fmla="*/ 2147483646 w 4477"/>
              <a:gd name="T75" fmla="*/ 2147483646 h 4133"/>
              <a:gd name="T76" fmla="*/ 2147483646 w 4477"/>
              <a:gd name="T77" fmla="*/ 2147483646 h 4133"/>
              <a:gd name="T78" fmla="*/ 2147483646 w 4477"/>
              <a:gd name="T79" fmla="*/ 2147483646 h 4133"/>
              <a:gd name="T80" fmla="*/ 2147483646 w 4477"/>
              <a:gd name="T81" fmla="*/ 2147483646 h 4133"/>
              <a:gd name="T82" fmla="*/ 2147483646 w 4477"/>
              <a:gd name="T83" fmla="*/ 2147483646 h 4133"/>
              <a:gd name="T84" fmla="*/ 2147483646 w 4477"/>
              <a:gd name="T85" fmla="*/ 2147483646 h 4133"/>
              <a:gd name="T86" fmla="*/ 2147483646 w 4477"/>
              <a:gd name="T87" fmla="*/ 2147483646 h 4133"/>
              <a:gd name="T88" fmla="*/ 2147483646 w 4477"/>
              <a:gd name="T89" fmla="*/ 2147483646 h 4133"/>
              <a:gd name="T90" fmla="*/ 2147483646 w 4477"/>
              <a:gd name="T91" fmla="*/ 2147483646 h 4133"/>
              <a:gd name="T92" fmla="*/ 2147483646 w 4477"/>
              <a:gd name="T93" fmla="*/ 2147483646 h 4133"/>
              <a:gd name="T94" fmla="*/ 2147483646 w 4477"/>
              <a:gd name="T95" fmla="*/ 2147483646 h 4133"/>
              <a:gd name="T96" fmla="*/ 2147483646 w 4477"/>
              <a:gd name="T97" fmla="*/ 2147483646 h 4133"/>
              <a:gd name="T98" fmla="*/ 2147483646 w 4477"/>
              <a:gd name="T99" fmla="*/ 2147483646 h 4133"/>
              <a:gd name="T100" fmla="*/ 2147483646 w 4477"/>
              <a:gd name="T101" fmla="*/ 2147483646 h 4133"/>
              <a:gd name="T102" fmla="*/ 2147483646 w 4477"/>
              <a:gd name="T103" fmla="*/ 2147483646 h 4133"/>
              <a:gd name="T104" fmla="*/ 2147483646 w 4477"/>
              <a:gd name="T105" fmla="*/ 2147483646 h 4133"/>
              <a:gd name="T106" fmla="*/ 2147483646 w 4477"/>
              <a:gd name="T107" fmla="*/ 2147483646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1557AE"/>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70" name="KSO_Shape">
            <a:extLst>
              <a:ext uri="{FF2B5EF4-FFF2-40B4-BE49-F238E27FC236}">
                <a16:creationId xmlns:a16="http://schemas.microsoft.com/office/drawing/2014/main" id="{22DF9848-CA36-4B04-A355-89FC675FD056}"/>
              </a:ext>
            </a:extLst>
          </p:cNvPr>
          <p:cNvSpPr>
            <a:spLocks/>
          </p:cNvSpPr>
          <p:nvPr/>
        </p:nvSpPr>
        <p:spPr bwMode="auto">
          <a:xfrm>
            <a:off x="3229529" y="5691536"/>
            <a:ext cx="803220" cy="871026"/>
          </a:xfrm>
          <a:custGeom>
            <a:avLst/>
            <a:gdLst>
              <a:gd name="T0" fmla="*/ 692200 w 11137901"/>
              <a:gd name="T1" fmla="*/ 1439894 h 13493750"/>
              <a:gd name="T2" fmla="*/ 793869 w 11137901"/>
              <a:gd name="T3" fmla="*/ 1439894 h 13493750"/>
              <a:gd name="T4" fmla="*/ 793869 w 11137901"/>
              <a:gd name="T5" fmla="*/ 1800397 h 13493750"/>
              <a:gd name="T6" fmla="*/ 692200 w 11137901"/>
              <a:gd name="T7" fmla="*/ 1800397 h 13493750"/>
              <a:gd name="T8" fmla="*/ 1034911 w 11137901"/>
              <a:gd name="T9" fmla="*/ 1371903 h 13493750"/>
              <a:gd name="T10" fmla="*/ 1172588 w 11137901"/>
              <a:gd name="T11" fmla="*/ 1704870 h 13493750"/>
              <a:gd name="T12" fmla="*/ 1078967 w 11137901"/>
              <a:gd name="T13" fmla="*/ 1743843 h 13493750"/>
              <a:gd name="T14" fmla="*/ 940655 w 11137901"/>
              <a:gd name="T15" fmla="*/ 1410876 h 13493750"/>
              <a:gd name="T16" fmla="*/ 451370 w 11137901"/>
              <a:gd name="T17" fmla="*/ 1371903 h 13493750"/>
              <a:gd name="T18" fmla="*/ 544991 w 11137901"/>
              <a:gd name="T19" fmla="*/ 1410876 h 13493750"/>
              <a:gd name="T20" fmla="*/ 407313 w 11137901"/>
              <a:gd name="T21" fmla="*/ 1743843 h 13493750"/>
              <a:gd name="T22" fmla="*/ 313693 w 11137901"/>
              <a:gd name="T23" fmla="*/ 1704870 h 13493750"/>
              <a:gd name="T24" fmla="*/ 1231260 w 11137901"/>
              <a:gd name="T25" fmla="*/ 1216645 h 13493750"/>
              <a:gd name="T26" fmla="*/ 1486069 w 11137901"/>
              <a:gd name="T27" fmla="*/ 1472089 h 13493750"/>
              <a:gd name="T28" fmla="*/ 1414477 w 11137901"/>
              <a:gd name="T29" fmla="*/ 1543682 h 13493750"/>
              <a:gd name="T30" fmla="*/ 1159668 w 11137901"/>
              <a:gd name="T31" fmla="*/ 1288661 h 13493750"/>
              <a:gd name="T32" fmla="*/ 255021 w 11137901"/>
              <a:gd name="T33" fmla="*/ 1216645 h 13493750"/>
              <a:gd name="T34" fmla="*/ 326613 w 11137901"/>
              <a:gd name="T35" fmla="*/ 1288661 h 13493750"/>
              <a:gd name="T36" fmla="*/ 71592 w 11137901"/>
              <a:gd name="T37" fmla="*/ 1543682 h 13493750"/>
              <a:gd name="T38" fmla="*/ 0 w 11137901"/>
              <a:gd name="T39" fmla="*/ 1472089 h 13493750"/>
              <a:gd name="T40" fmla="*/ 520984 w 11137901"/>
              <a:gd name="T41" fmla="*/ 0 h 13493750"/>
              <a:gd name="T42" fmla="*/ 965297 w 11137901"/>
              <a:gd name="T43" fmla="*/ 0 h 13493750"/>
              <a:gd name="T44" fmla="*/ 1034424 w 11137901"/>
              <a:gd name="T45" fmla="*/ 69090 h 13493750"/>
              <a:gd name="T46" fmla="*/ 1034424 w 11137901"/>
              <a:gd name="T47" fmla="*/ 302394 h 13493750"/>
              <a:gd name="T48" fmla="*/ 1066983 w 11137901"/>
              <a:gd name="T49" fmla="*/ 364976 h 13493750"/>
              <a:gd name="T50" fmla="*/ 1292897 w 11137901"/>
              <a:gd name="T51" fmla="*/ 809054 h 13493750"/>
              <a:gd name="T52" fmla="*/ 742890 w 11137901"/>
              <a:gd name="T53" fmla="*/ 1358770 h 13493750"/>
              <a:gd name="T54" fmla="*/ 193384 w 11137901"/>
              <a:gd name="T55" fmla="*/ 809054 h 13493750"/>
              <a:gd name="T56" fmla="*/ 419298 w 11137901"/>
              <a:gd name="T57" fmla="*/ 364976 h 13493750"/>
              <a:gd name="T58" fmla="*/ 451857 w 11137901"/>
              <a:gd name="T59" fmla="*/ 302394 h 13493750"/>
              <a:gd name="T60" fmla="*/ 451857 w 11137901"/>
              <a:gd name="T61" fmla="*/ 69090 h 13493750"/>
              <a:gd name="T62" fmla="*/ 520984 w 11137901"/>
              <a:gd name="T63" fmla="*/ 0 h 134937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137901" h="13493750">
                <a:moveTo>
                  <a:pt x="5187950" y="10791825"/>
                </a:moveTo>
                <a:lnTo>
                  <a:pt x="5949950" y="10791825"/>
                </a:lnTo>
                <a:lnTo>
                  <a:pt x="5949950" y="13493750"/>
                </a:lnTo>
                <a:lnTo>
                  <a:pt x="5187950" y="13493750"/>
                </a:lnTo>
                <a:lnTo>
                  <a:pt x="5187950" y="10791825"/>
                </a:lnTo>
                <a:close/>
                <a:moveTo>
                  <a:pt x="7756525" y="10282238"/>
                </a:moveTo>
                <a:lnTo>
                  <a:pt x="8788401" y="12777788"/>
                </a:lnTo>
                <a:lnTo>
                  <a:pt x="8086726" y="13069888"/>
                </a:lnTo>
                <a:lnTo>
                  <a:pt x="7050088" y="10574338"/>
                </a:lnTo>
                <a:lnTo>
                  <a:pt x="7756525" y="10282238"/>
                </a:lnTo>
                <a:close/>
                <a:moveTo>
                  <a:pt x="3382963" y="10282238"/>
                </a:moveTo>
                <a:lnTo>
                  <a:pt x="4084638" y="10574338"/>
                </a:lnTo>
                <a:lnTo>
                  <a:pt x="3052763" y="13069888"/>
                </a:lnTo>
                <a:lnTo>
                  <a:pt x="2351088" y="12777788"/>
                </a:lnTo>
                <a:lnTo>
                  <a:pt x="3382963" y="10282238"/>
                </a:lnTo>
                <a:close/>
                <a:moveTo>
                  <a:pt x="9228138" y="9118600"/>
                </a:moveTo>
                <a:lnTo>
                  <a:pt x="11137901" y="11033125"/>
                </a:lnTo>
                <a:lnTo>
                  <a:pt x="10601326" y="11569700"/>
                </a:lnTo>
                <a:lnTo>
                  <a:pt x="8691563" y="9658350"/>
                </a:lnTo>
                <a:lnTo>
                  <a:pt x="9228138" y="9118600"/>
                </a:lnTo>
                <a:close/>
                <a:moveTo>
                  <a:pt x="1911350" y="9118600"/>
                </a:moveTo>
                <a:lnTo>
                  <a:pt x="2447925" y="9658350"/>
                </a:lnTo>
                <a:lnTo>
                  <a:pt x="536575" y="11569700"/>
                </a:lnTo>
                <a:lnTo>
                  <a:pt x="0" y="11033125"/>
                </a:lnTo>
                <a:lnTo>
                  <a:pt x="1911350" y="9118600"/>
                </a:lnTo>
                <a:close/>
                <a:moveTo>
                  <a:pt x="3904707" y="0"/>
                </a:moveTo>
                <a:cubicBezTo>
                  <a:pt x="4355225" y="0"/>
                  <a:pt x="6900648" y="0"/>
                  <a:pt x="7234781" y="0"/>
                </a:cubicBezTo>
                <a:cubicBezTo>
                  <a:pt x="7523863" y="0"/>
                  <a:pt x="7752876" y="232644"/>
                  <a:pt x="7752876" y="517821"/>
                </a:cubicBezTo>
                <a:cubicBezTo>
                  <a:pt x="7752876" y="893054"/>
                  <a:pt x="7752876" y="1545958"/>
                  <a:pt x="7752876" y="2266405"/>
                </a:cubicBezTo>
                <a:cubicBezTo>
                  <a:pt x="7752876" y="2461526"/>
                  <a:pt x="7850488" y="2630380"/>
                  <a:pt x="7996906" y="2735446"/>
                </a:cubicBezTo>
                <a:cubicBezTo>
                  <a:pt x="9025588" y="3485911"/>
                  <a:pt x="9690101" y="4694160"/>
                  <a:pt x="9690101" y="6063759"/>
                </a:cubicBezTo>
                <a:cubicBezTo>
                  <a:pt x="9690101" y="8341421"/>
                  <a:pt x="7846734" y="10183813"/>
                  <a:pt x="5567867" y="10183813"/>
                </a:cubicBezTo>
                <a:cubicBezTo>
                  <a:pt x="3292755" y="10183813"/>
                  <a:pt x="1449388" y="8341421"/>
                  <a:pt x="1449388" y="6063759"/>
                </a:cubicBezTo>
                <a:cubicBezTo>
                  <a:pt x="1449388" y="4694160"/>
                  <a:pt x="2113901" y="3485911"/>
                  <a:pt x="3142583" y="2735446"/>
                </a:cubicBezTo>
                <a:cubicBezTo>
                  <a:pt x="3289000" y="2630380"/>
                  <a:pt x="3386613" y="2461526"/>
                  <a:pt x="3386613" y="2266405"/>
                </a:cubicBezTo>
                <a:cubicBezTo>
                  <a:pt x="3386613" y="1545958"/>
                  <a:pt x="3386613" y="893054"/>
                  <a:pt x="3386613" y="517821"/>
                </a:cubicBezTo>
                <a:cubicBezTo>
                  <a:pt x="3386613" y="232644"/>
                  <a:pt x="3619380" y="0"/>
                  <a:pt x="3904707" y="0"/>
                </a:cubicBezTo>
                <a:close/>
              </a:path>
            </a:pathLst>
          </a:custGeom>
          <a:solidFill>
            <a:srgbClr val="1557AE"/>
          </a:solidFill>
          <a:ln>
            <a:noFill/>
          </a:ln>
        </p:spPr>
        <p:txBody>
          <a:bodyPr anchor="ctr" anchorCtr="1"/>
          <a:lstStyle/>
          <a:p>
            <a:endParaRPr lang="zh-CN" altLang="en-US"/>
          </a:p>
        </p:txBody>
      </p:sp>
      <p:sp>
        <p:nvSpPr>
          <p:cNvPr id="71" name="KSO_Shape">
            <a:extLst>
              <a:ext uri="{FF2B5EF4-FFF2-40B4-BE49-F238E27FC236}">
                <a16:creationId xmlns:a16="http://schemas.microsoft.com/office/drawing/2014/main" id="{2FAA9369-5BDD-4268-8791-DB1E2CB8F26A}"/>
              </a:ext>
            </a:extLst>
          </p:cNvPr>
          <p:cNvSpPr>
            <a:spLocks noChangeAspect="1"/>
          </p:cNvSpPr>
          <p:nvPr/>
        </p:nvSpPr>
        <p:spPr bwMode="auto">
          <a:xfrm>
            <a:off x="4296285" y="5572213"/>
            <a:ext cx="956846" cy="871026"/>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rgbClr val="1557AE"/>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7221153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427541" cy="646331"/>
          </a:xfrm>
          <a:prstGeom prst="rect">
            <a:avLst/>
          </a:prstGeom>
          <a:noFill/>
        </p:spPr>
        <p:txBody>
          <a:bodyPr wrap="none" rtlCol="0">
            <a:spAutoFit/>
          </a:bodyPr>
          <a:lstStyle/>
          <a:p>
            <a:r>
              <a:rPr lang="zh-CN" altLang="en-US" sz="3600" b="1" dirty="0">
                <a:solidFill>
                  <a:srgbClr val="365A9C"/>
                </a:solidFill>
              </a:rPr>
              <a:t>应用级并行优化</a:t>
            </a:r>
          </a:p>
        </p:txBody>
      </p:sp>
      <p:sp>
        <p:nvSpPr>
          <p:cNvPr id="3" name="文本框 2">
            <a:extLst>
              <a:ext uri="{FF2B5EF4-FFF2-40B4-BE49-F238E27FC236}">
                <a16:creationId xmlns:a16="http://schemas.microsoft.com/office/drawing/2014/main" id="{EB4D3141-9EEC-4A24-8E3D-C3B34EF89C0E}"/>
              </a:ext>
            </a:extLst>
          </p:cNvPr>
          <p:cNvSpPr txBox="1"/>
          <p:nvPr/>
        </p:nvSpPr>
        <p:spPr>
          <a:xfrm>
            <a:off x="576125" y="1079307"/>
            <a:ext cx="3775394"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对不同的应用程序分别进行优化</a:t>
            </a:r>
          </a:p>
        </p:txBody>
      </p:sp>
      <p:graphicFrame>
        <p:nvGraphicFramePr>
          <p:cNvPr id="4" name="表格 3">
            <a:extLst>
              <a:ext uri="{FF2B5EF4-FFF2-40B4-BE49-F238E27FC236}">
                <a16:creationId xmlns:a16="http://schemas.microsoft.com/office/drawing/2014/main" id="{F5E419DD-39AA-4D2C-8A98-37E759212447}"/>
              </a:ext>
            </a:extLst>
          </p:cNvPr>
          <p:cNvGraphicFramePr>
            <a:graphicFrameLocks noGrp="1"/>
          </p:cNvGraphicFramePr>
          <p:nvPr>
            <p:extLst>
              <p:ext uri="{D42A27DB-BD31-4B8C-83A1-F6EECF244321}">
                <p14:modId xmlns:p14="http://schemas.microsoft.com/office/powerpoint/2010/main" val="3640941007"/>
              </p:ext>
            </p:extLst>
          </p:nvPr>
        </p:nvGraphicFramePr>
        <p:xfrm>
          <a:off x="142874" y="1679809"/>
          <a:ext cx="8858251" cy="4647831"/>
        </p:xfrm>
        <a:graphic>
          <a:graphicData uri="http://schemas.openxmlformats.org/drawingml/2006/table">
            <a:tbl>
              <a:tblPr firstRow="1" bandRow="1">
                <a:tableStyleId>{5C22544A-7EE6-4342-B048-85BDC9FD1C3A}</a:tableStyleId>
              </a:tblPr>
              <a:tblGrid>
                <a:gridCol w="504826">
                  <a:extLst>
                    <a:ext uri="{9D8B030D-6E8A-4147-A177-3AD203B41FA5}">
                      <a16:colId xmlns:a16="http://schemas.microsoft.com/office/drawing/2014/main" val="3535963051"/>
                    </a:ext>
                  </a:extLst>
                </a:gridCol>
                <a:gridCol w="1296107">
                  <a:extLst>
                    <a:ext uri="{9D8B030D-6E8A-4147-A177-3AD203B41FA5}">
                      <a16:colId xmlns:a16="http://schemas.microsoft.com/office/drawing/2014/main" val="2929354168"/>
                    </a:ext>
                  </a:extLst>
                </a:gridCol>
                <a:gridCol w="1951917">
                  <a:extLst>
                    <a:ext uri="{9D8B030D-6E8A-4147-A177-3AD203B41FA5}">
                      <a16:colId xmlns:a16="http://schemas.microsoft.com/office/drawing/2014/main" val="2996909005"/>
                    </a:ext>
                  </a:extLst>
                </a:gridCol>
                <a:gridCol w="2171700">
                  <a:extLst>
                    <a:ext uri="{9D8B030D-6E8A-4147-A177-3AD203B41FA5}">
                      <a16:colId xmlns:a16="http://schemas.microsoft.com/office/drawing/2014/main" val="483654528"/>
                    </a:ext>
                  </a:extLst>
                </a:gridCol>
                <a:gridCol w="857250">
                  <a:extLst>
                    <a:ext uri="{9D8B030D-6E8A-4147-A177-3AD203B41FA5}">
                      <a16:colId xmlns:a16="http://schemas.microsoft.com/office/drawing/2014/main" val="153292139"/>
                    </a:ext>
                  </a:extLst>
                </a:gridCol>
                <a:gridCol w="2076451">
                  <a:extLst>
                    <a:ext uri="{9D8B030D-6E8A-4147-A177-3AD203B41FA5}">
                      <a16:colId xmlns:a16="http://schemas.microsoft.com/office/drawing/2014/main" val="805559056"/>
                    </a:ext>
                  </a:extLst>
                </a:gridCol>
              </a:tblGrid>
              <a:tr h="350151">
                <a:tc>
                  <a:txBody>
                    <a:bodyPr/>
                    <a:lstStyle/>
                    <a:p>
                      <a:pPr algn="just"/>
                      <a:r>
                        <a:rPr lang="zh-CN" altLang="en-US" sz="1200" dirty="0"/>
                        <a:t>编号</a:t>
                      </a:r>
                    </a:p>
                  </a:txBody>
                  <a:tcPr/>
                </a:tc>
                <a:tc>
                  <a:txBody>
                    <a:bodyPr/>
                    <a:lstStyle/>
                    <a:p>
                      <a:pPr algn="just"/>
                      <a:r>
                        <a:rPr lang="zh-CN" altLang="en-US" sz="1200" dirty="0"/>
                        <a:t>分类</a:t>
                      </a:r>
                    </a:p>
                  </a:txBody>
                  <a:tcPr/>
                </a:tc>
                <a:tc>
                  <a:txBody>
                    <a:bodyPr/>
                    <a:lstStyle/>
                    <a:p>
                      <a:pPr algn="just"/>
                      <a:r>
                        <a:rPr lang="zh-CN" altLang="en-US" sz="1200" dirty="0"/>
                        <a:t>应用场景</a:t>
                      </a:r>
                    </a:p>
                  </a:txBody>
                  <a:tcPr/>
                </a:tc>
                <a:tc>
                  <a:txBody>
                    <a:bodyPr/>
                    <a:lstStyle/>
                    <a:p>
                      <a:pPr algn="just"/>
                      <a:r>
                        <a:rPr lang="zh-CN" altLang="en-US" sz="1200" dirty="0"/>
                        <a:t>访存特点</a:t>
                      </a:r>
                    </a:p>
                  </a:txBody>
                  <a:tcPr/>
                </a:tc>
                <a:tc>
                  <a:txBody>
                    <a:bodyPr/>
                    <a:lstStyle/>
                    <a:p>
                      <a:pPr algn="just"/>
                      <a:r>
                        <a:rPr lang="zh-CN" altLang="en-US" sz="1200" dirty="0"/>
                        <a:t>通信模式</a:t>
                      </a:r>
                    </a:p>
                  </a:txBody>
                  <a:tcPr/>
                </a:tc>
                <a:tc>
                  <a:txBody>
                    <a:bodyPr/>
                    <a:lstStyle/>
                    <a:p>
                      <a:pPr algn="just"/>
                      <a:r>
                        <a:rPr lang="zh-CN" altLang="en-US" sz="1200" dirty="0"/>
                        <a:t>总体描述</a:t>
                      </a:r>
                    </a:p>
                  </a:txBody>
                  <a:tcPr/>
                </a:tc>
                <a:extLst>
                  <a:ext uri="{0D108BD9-81ED-4DB2-BD59-A6C34878D82A}">
                    <a16:rowId xmlns:a16="http://schemas.microsoft.com/office/drawing/2014/main" val="871648345"/>
                  </a:ext>
                </a:extLst>
              </a:tr>
              <a:tr h="370840">
                <a:tc>
                  <a:txBody>
                    <a:bodyPr/>
                    <a:lstStyle/>
                    <a:p>
                      <a:pPr algn="just"/>
                      <a:r>
                        <a:rPr lang="en-US" altLang="zh-CN" sz="1200" dirty="0"/>
                        <a:t>1</a:t>
                      </a:r>
                      <a:endParaRPr lang="zh-CN" altLang="en-US" sz="1200" dirty="0"/>
                    </a:p>
                  </a:txBody>
                  <a:tcPr/>
                </a:tc>
                <a:tc>
                  <a:txBody>
                    <a:bodyPr/>
                    <a:lstStyle/>
                    <a:p>
                      <a:pPr algn="just"/>
                      <a:r>
                        <a:rPr lang="zh-CN" altLang="en-US" sz="1200" b="1" dirty="0"/>
                        <a:t>稠密线性代数方程组求解</a:t>
                      </a:r>
                      <a:endParaRPr lang="zh-CN" altLang="en-US" sz="1200" dirty="0"/>
                    </a:p>
                  </a:txBody>
                  <a:tcPr/>
                </a:tc>
                <a:tc>
                  <a:txBody>
                    <a:bodyPr/>
                    <a:lstStyle/>
                    <a:p>
                      <a:pPr algn="just"/>
                      <a:r>
                        <a:rPr lang="en-US" altLang="zh-CN" sz="1200" b="0" i="0" kern="1200" dirty="0">
                          <a:solidFill>
                            <a:schemeClr val="tx1"/>
                          </a:solidFill>
                          <a:effectLst/>
                          <a:latin typeface="+mn-lt"/>
                          <a:ea typeface="+mn-ea"/>
                          <a:cs typeface="+mn-cs"/>
                        </a:rPr>
                        <a:t>LINPACK</a:t>
                      </a:r>
                      <a:r>
                        <a:rPr lang="zh-CN" altLang="en-US" sz="1200" b="0" i="0" kern="1200" dirty="0">
                          <a:solidFill>
                            <a:schemeClr val="tx1"/>
                          </a:solidFill>
                          <a:effectLst/>
                          <a:latin typeface="+mn-lt"/>
                          <a:ea typeface="+mn-ea"/>
                          <a:cs typeface="+mn-cs"/>
                        </a:rPr>
                        <a:t>、大规模流固耦合和流声耦合计算、潜艇收发分置全向声散射特性</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计算过程中基本为规律内存访问，访存方式为连续访存和跨步访存</a:t>
                      </a:r>
                      <a:r>
                        <a:rPr lang="zh-CN" altLang="en-US" sz="1200" dirty="0"/>
                        <a:t>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algn="just"/>
                      <a:r>
                        <a:rPr lang="zh-CN" altLang="en-US" sz="1200" b="0" i="0" kern="1200" dirty="0">
                          <a:solidFill>
                            <a:schemeClr val="dk1"/>
                          </a:solidFill>
                          <a:effectLst/>
                          <a:latin typeface="+mn-lt"/>
                          <a:ea typeface="+mn-ea"/>
                          <a:cs typeface="+mn-cs"/>
                        </a:rPr>
                        <a:t>该类应用的计算访存比和访存通信比相对较高， 具有较好的可扩展性和并行效率</a:t>
                      </a:r>
                      <a:endParaRPr lang="zh-CN" altLang="en-US" sz="1200" dirty="0"/>
                    </a:p>
                  </a:txBody>
                  <a:tcPr/>
                </a:tc>
                <a:extLst>
                  <a:ext uri="{0D108BD9-81ED-4DB2-BD59-A6C34878D82A}">
                    <a16:rowId xmlns:a16="http://schemas.microsoft.com/office/drawing/2014/main" val="922431597"/>
                  </a:ext>
                </a:extLst>
              </a:tr>
              <a:tr h="370840">
                <a:tc>
                  <a:txBody>
                    <a:bodyPr/>
                    <a:lstStyle/>
                    <a:p>
                      <a:pPr algn="just"/>
                      <a:r>
                        <a:rPr lang="en-US" altLang="zh-CN" sz="1200" dirty="0"/>
                        <a:t>2</a:t>
                      </a:r>
                      <a:endParaRPr lang="zh-CN" altLang="en-US" sz="1200" dirty="0"/>
                    </a:p>
                  </a:txBody>
                  <a:tcPr/>
                </a:tc>
                <a:tc>
                  <a:txBody>
                    <a:bodyPr/>
                    <a:lstStyle/>
                    <a:p>
                      <a:pPr algn="just"/>
                      <a:r>
                        <a:rPr lang="zh-CN" altLang="en-US" sz="1200" b="1" dirty="0"/>
                        <a:t>稀疏线性代数方程组求解</a:t>
                      </a:r>
                    </a:p>
                  </a:txBody>
                  <a:tcPr/>
                </a:tc>
                <a:tc>
                  <a:txBody>
                    <a:bodyPr/>
                    <a:lstStyle/>
                    <a:p>
                      <a:pPr algn="just"/>
                      <a:r>
                        <a:rPr lang="en-US" altLang="zh-CN" sz="1200" b="0" i="0" kern="1200" dirty="0" err="1">
                          <a:solidFill>
                            <a:schemeClr val="tx1"/>
                          </a:solidFill>
                          <a:effectLst/>
                          <a:latin typeface="+mn-lt"/>
                          <a:ea typeface="+mn-ea"/>
                          <a:cs typeface="+mn-cs"/>
                        </a:rPr>
                        <a:t>SpMV</a:t>
                      </a:r>
                      <a:r>
                        <a:rPr lang="zh-CN" altLang="en-US" sz="1200" b="0" i="0" kern="1200" dirty="0">
                          <a:solidFill>
                            <a:schemeClr val="tx1"/>
                          </a:solidFill>
                          <a:effectLst/>
                          <a:latin typeface="+mn-lt"/>
                          <a:ea typeface="+mn-ea"/>
                          <a:cs typeface="+mn-cs"/>
                        </a:rPr>
                        <a:t>、</a:t>
                      </a:r>
                      <a:r>
                        <a:rPr lang="en-US" altLang="zh-CN" sz="1200" dirty="0"/>
                        <a:t>HPCG</a:t>
                      </a:r>
                      <a:r>
                        <a:rPr lang="zh-CN" altLang="en-US" sz="1200" dirty="0"/>
                        <a:t>、</a:t>
                      </a:r>
                      <a:r>
                        <a:rPr lang="zh-CN" altLang="en-US" sz="1200" b="0" i="0" kern="1200" dirty="0">
                          <a:solidFill>
                            <a:schemeClr val="tx1"/>
                          </a:solidFill>
                          <a:effectLst/>
                          <a:latin typeface="+mn-lt"/>
                          <a:ea typeface="+mn-ea"/>
                          <a:cs typeface="+mn-cs"/>
                        </a:rPr>
                        <a:t>高超声速飞行器数值模拟</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计算过程中的矩阵向量乘存在大量</a:t>
                      </a:r>
                      <a:r>
                        <a:rPr lang="zh-CN" altLang="en-US" sz="1200" b="0" i="0" kern="1200" dirty="0">
                          <a:solidFill>
                            <a:srgbClr val="FF0000"/>
                          </a:solidFill>
                          <a:effectLst/>
                          <a:latin typeface="+mn-lt"/>
                          <a:ea typeface="+mn-ea"/>
                          <a:cs typeface="+mn-cs"/>
                        </a:rPr>
                        <a:t>离散访存</a:t>
                      </a:r>
                      <a:r>
                        <a:rPr lang="zh-CN" altLang="en-US" sz="1200" b="0" i="0" kern="1200" dirty="0">
                          <a:solidFill>
                            <a:schemeClr val="tx1"/>
                          </a:solidFill>
                          <a:effectLst/>
                          <a:latin typeface="+mn-lt"/>
                          <a:ea typeface="+mn-ea"/>
                          <a:cs typeface="+mn-cs"/>
                        </a:rPr>
                        <a:t>（有规律但间隔较远接近随机访存）， </a:t>
                      </a:r>
                      <a:r>
                        <a:rPr lang="zh-CN" altLang="en-US" sz="1200" b="0" i="0" kern="1200" dirty="0">
                          <a:solidFill>
                            <a:srgbClr val="FF0000"/>
                          </a:solidFill>
                          <a:effectLst/>
                          <a:latin typeface="+mn-lt"/>
                          <a:ea typeface="+mn-ea"/>
                          <a:cs typeface="+mn-cs"/>
                        </a:rPr>
                        <a:t>访存开销巨大</a:t>
                      </a:r>
                      <a:r>
                        <a:rPr lang="zh-CN" altLang="en-US" sz="1200" dirty="0">
                          <a:solidFill>
                            <a:srgbClr val="FF0000"/>
                          </a:solidFill>
                        </a:rPr>
                        <a:t> </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algn="just"/>
                      <a:r>
                        <a:rPr lang="zh-CN" altLang="en-US" sz="1200" b="0" i="0" kern="1200" dirty="0">
                          <a:solidFill>
                            <a:schemeClr val="tx1"/>
                          </a:solidFill>
                          <a:effectLst/>
                          <a:latin typeface="+mn-lt"/>
                          <a:ea typeface="+mn-ea"/>
                          <a:cs typeface="+mn-cs"/>
                        </a:rPr>
                        <a:t>稀疏矩阵求解因矩阵存储方式、 矩阵类型等不同，通常通过分块、压缩方法</a:t>
                      </a:r>
                      <a:r>
                        <a:rPr lang="zh-CN" altLang="en-US" sz="1200" b="0" i="0" kern="1200" dirty="0">
                          <a:solidFill>
                            <a:srgbClr val="FF0000"/>
                          </a:solidFill>
                          <a:effectLst/>
                          <a:latin typeface="+mn-lt"/>
                          <a:ea typeface="+mn-ea"/>
                          <a:cs typeface="+mn-cs"/>
                        </a:rPr>
                        <a:t>减小访存开销</a:t>
                      </a:r>
                      <a:r>
                        <a:rPr lang="zh-CN" altLang="en-US" sz="1200" b="0" i="0" kern="1200" dirty="0">
                          <a:solidFill>
                            <a:schemeClr val="tx1"/>
                          </a:solidFill>
                          <a:effectLst/>
                          <a:latin typeface="+mn-lt"/>
                          <a:ea typeface="+mn-ea"/>
                          <a:cs typeface="+mn-cs"/>
                        </a:rPr>
                        <a:t>，提高性能</a:t>
                      </a:r>
                      <a:endParaRPr lang="zh-CN" altLang="en-US" sz="1200" dirty="0"/>
                    </a:p>
                  </a:txBody>
                  <a:tcPr/>
                </a:tc>
                <a:extLst>
                  <a:ext uri="{0D108BD9-81ED-4DB2-BD59-A6C34878D82A}">
                    <a16:rowId xmlns:a16="http://schemas.microsoft.com/office/drawing/2014/main" val="3609504719"/>
                  </a:ext>
                </a:extLst>
              </a:tr>
              <a:tr h="365912">
                <a:tc>
                  <a:txBody>
                    <a:bodyPr/>
                    <a:lstStyle/>
                    <a:p>
                      <a:pPr algn="just"/>
                      <a:r>
                        <a:rPr lang="en-US" altLang="zh-CN" sz="1200" dirty="0"/>
                        <a:t>3</a:t>
                      </a:r>
                      <a:endParaRPr lang="zh-CN" altLang="en-US" sz="1200" dirty="0"/>
                    </a:p>
                  </a:txBody>
                  <a:tcPr/>
                </a:tc>
                <a:tc>
                  <a:txBody>
                    <a:bodyPr/>
                    <a:lstStyle/>
                    <a:p>
                      <a:pPr algn="just"/>
                      <a:r>
                        <a:rPr lang="zh-CN" altLang="en-US" sz="1200" b="1" dirty="0">
                          <a:solidFill>
                            <a:srgbClr val="FF0000"/>
                          </a:solidFill>
                        </a:rPr>
                        <a:t>结构化网格</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kern="1200" dirty="0">
                          <a:effectLst/>
                        </a:rPr>
                        <a:t>高超声速飞行器数值模拟、可压缩边界层湍流直接数值模拟、地球系统模式、地震模拟</a:t>
                      </a:r>
                      <a:r>
                        <a:rPr lang="zh-CN" altLang="en-US" sz="1200" dirty="0"/>
                        <a:t>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结构化网格计算是规律内存访问，访存方式基本为连续访存和规律性的跨步访存</a:t>
                      </a:r>
                      <a:endParaRPr lang="zh-CN" altLang="en-US" sz="1200" dirty="0">
                        <a:solidFill>
                          <a:schemeClr val="tx1"/>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最终可归结为稀疏线性代数方程组和稠密线性代数方程组求解</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18684"/>
                  </a:ext>
                </a:extLst>
              </a:tr>
              <a:tr h="370840">
                <a:tc>
                  <a:txBody>
                    <a:bodyPr/>
                    <a:lstStyle/>
                    <a:p>
                      <a:pPr algn="just"/>
                      <a:r>
                        <a:rPr lang="en-US" altLang="zh-CN" sz="1200" dirty="0"/>
                        <a:t>4</a:t>
                      </a:r>
                      <a:endParaRPr lang="zh-CN" altLang="en-US" sz="1200" dirty="0"/>
                    </a:p>
                  </a:txBody>
                  <a:tcPr/>
                </a:tc>
                <a:tc>
                  <a:txBody>
                    <a:bodyPr/>
                    <a:lstStyle/>
                    <a:p>
                      <a:pPr algn="just"/>
                      <a:r>
                        <a:rPr lang="zh-CN" altLang="en-US" sz="1200" b="1" dirty="0"/>
                        <a:t>非结构化网格</a:t>
                      </a:r>
                    </a:p>
                  </a:txBody>
                  <a:tcPr/>
                </a:tc>
                <a:tc>
                  <a:txBody>
                    <a:bodyPr/>
                    <a:lstStyle/>
                    <a:p>
                      <a:pPr algn="just"/>
                      <a:r>
                        <a:rPr lang="zh-CN" altLang="en-US" sz="1200" dirty="0"/>
                        <a:t>污染排放模拟、人体血流模拟 </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非结构网格因数据存放的无序性导致</a:t>
                      </a:r>
                      <a:r>
                        <a:rPr lang="zh-CN" altLang="en-US" sz="1200" b="0" i="0" kern="1200" dirty="0">
                          <a:solidFill>
                            <a:srgbClr val="FF0000"/>
                          </a:solidFill>
                          <a:effectLst/>
                          <a:latin typeface="+mn-lt"/>
                          <a:ea typeface="+mn-ea"/>
                          <a:cs typeface="+mn-cs"/>
                        </a:rPr>
                        <a:t>内存访问的随机性，访存开销巨大</a:t>
                      </a:r>
                      <a:endParaRPr lang="zh-CN" altLang="en-US" sz="1200" dirty="0"/>
                    </a:p>
                    <a:p>
                      <a:pPr algn="just"/>
                      <a:endParaRPr lang="zh-CN" altLang="en-US" sz="1200" dirty="0"/>
                    </a:p>
                  </a:txBody>
                  <a:tcPr/>
                </a:tc>
                <a:tc>
                  <a:txBody>
                    <a:bodyPr/>
                    <a:lstStyle/>
                    <a:p>
                      <a:pPr algn="just"/>
                      <a:r>
                        <a:rPr lang="zh-CN" altLang="en-US" sz="1200" dirty="0"/>
                        <a:t>通信复杂度取决于区域分解效果</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因非结构网格存放的无序性，需对网格单元和网格面进行</a:t>
                      </a:r>
                      <a:r>
                        <a:rPr lang="zh-CN" altLang="en-US" sz="1200" b="0" i="0" kern="1200" dirty="0">
                          <a:solidFill>
                            <a:srgbClr val="FF0000"/>
                          </a:solidFill>
                          <a:effectLst/>
                          <a:latin typeface="+mn-lt"/>
                          <a:ea typeface="+mn-ea"/>
                          <a:cs typeface="+mn-cs"/>
                        </a:rPr>
                        <a:t>重新排序</a:t>
                      </a:r>
                      <a:r>
                        <a:rPr lang="zh-CN" altLang="en-US" sz="1200" b="0" i="0" kern="1200" dirty="0">
                          <a:solidFill>
                            <a:schemeClr val="tx1"/>
                          </a:solidFill>
                          <a:effectLst/>
                          <a:latin typeface="+mn-lt"/>
                          <a:ea typeface="+mn-ea"/>
                          <a:cs typeface="+mn-cs"/>
                        </a:rPr>
                        <a:t>保证数据访问的连续性，或</a:t>
                      </a:r>
                      <a:r>
                        <a:rPr lang="zh-CN" altLang="en-US" sz="1200" b="0" i="0" kern="1200" dirty="0">
                          <a:solidFill>
                            <a:srgbClr val="FF0000"/>
                          </a:solidFill>
                          <a:effectLst/>
                          <a:latin typeface="+mn-lt"/>
                          <a:ea typeface="+mn-ea"/>
                          <a:cs typeface="+mn-cs"/>
                        </a:rPr>
                        <a:t>增加冗余数据结构</a:t>
                      </a:r>
                      <a:r>
                        <a:rPr lang="zh-CN" altLang="en-US" sz="1200" b="0" i="0" kern="1200" dirty="0">
                          <a:solidFill>
                            <a:schemeClr val="tx1"/>
                          </a:solidFill>
                          <a:effectLst/>
                          <a:latin typeface="+mn-lt"/>
                          <a:ea typeface="+mn-ea"/>
                          <a:cs typeface="+mn-cs"/>
                        </a:rPr>
                        <a:t>保证数据访问的连续性，提高计算性能</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200659"/>
                  </a:ext>
                </a:extLst>
              </a:tr>
              <a:tr h="370840">
                <a:tc>
                  <a:txBody>
                    <a:bodyPr/>
                    <a:lstStyle/>
                    <a:p>
                      <a:pPr algn="just"/>
                      <a:r>
                        <a:rPr lang="en-US" altLang="zh-CN" sz="1200" dirty="0"/>
                        <a:t>5</a:t>
                      </a:r>
                      <a:endParaRPr lang="zh-CN" altLang="en-US" sz="1200" dirty="0"/>
                    </a:p>
                  </a:txBody>
                  <a:tcPr/>
                </a:tc>
                <a:tc>
                  <a:txBody>
                    <a:bodyPr/>
                    <a:lstStyle/>
                    <a:p>
                      <a:pPr algn="just"/>
                      <a:r>
                        <a:rPr lang="zh-CN" altLang="en-US" sz="1200" b="1" dirty="0"/>
                        <a:t>图的模型</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人工神经网络、隐马尔可夫模型、贝叶斯网络</a:t>
                      </a:r>
                      <a:r>
                        <a:rPr lang="zh-CN" altLang="en-US" sz="1200" dirty="0"/>
                        <a:t> </a:t>
                      </a:r>
                    </a:p>
                  </a:txBody>
                  <a:tcPr/>
                </a:tc>
                <a:tc>
                  <a:txBody>
                    <a:bodyPr/>
                    <a:lstStyle/>
                    <a:p>
                      <a:pPr algn="just"/>
                      <a:r>
                        <a:rPr lang="zh-CN" altLang="en-US" sz="1200" dirty="0"/>
                        <a:t>视具体应用而定</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图模型可以实现比较简单的并行化， 但针对单个问题的图模型并行可能会由于更新图权值而变得非常复杂</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470273"/>
                  </a:ext>
                </a:extLst>
              </a:tr>
            </a:tbl>
          </a:graphicData>
        </a:graphic>
      </p:graphicFrame>
    </p:spTree>
    <p:extLst>
      <p:ext uri="{BB962C8B-B14F-4D97-AF65-F5344CB8AC3E}">
        <p14:creationId xmlns:p14="http://schemas.microsoft.com/office/powerpoint/2010/main" val="14728571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427541" cy="646331"/>
          </a:xfrm>
          <a:prstGeom prst="rect">
            <a:avLst/>
          </a:prstGeom>
          <a:noFill/>
        </p:spPr>
        <p:txBody>
          <a:bodyPr wrap="none" rtlCol="0">
            <a:spAutoFit/>
          </a:bodyPr>
          <a:lstStyle/>
          <a:p>
            <a:r>
              <a:rPr lang="zh-CN" altLang="en-US" sz="3600" b="1" dirty="0">
                <a:solidFill>
                  <a:srgbClr val="365A9C"/>
                </a:solidFill>
              </a:rPr>
              <a:t>应用级并行优化</a:t>
            </a:r>
          </a:p>
        </p:txBody>
      </p:sp>
      <p:sp>
        <p:nvSpPr>
          <p:cNvPr id="3" name="文本框 2">
            <a:extLst>
              <a:ext uri="{FF2B5EF4-FFF2-40B4-BE49-F238E27FC236}">
                <a16:creationId xmlns:a16="http://schemas.microsoft.com/office/drawing/2014/main" id="{EB4D3141-9EEC-4A24-8E3D-C3B34EF89C0E}"/>
              </a:ext>
            </a:extLst>
          </p:cNvPr>
          <p:cNvSpPr txBox="1"/>
          <p:nvPr/>
        </p:nvSpPr>
        <p:spPr>
          <a:xfrm>
            <a:off x="576125" y="1079307"/>
            <a:ext cx="3775394"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对不同的应用程序分别进行优化</a:t>
            </a:r>
          </a:p>
        </p:txBody>
      </p:sp>
      <p:graphicFrame>
        <p:nvGraphicFramePr>
          <p:cNvPr id="4" name="表格 3">
            <a:extLst>
              <a:ext uri="{FF2B5EF4-FFF2-40B4-BE49-F238E27FC236}">
                <a16:creationId xmlns:a16="http://schemas.microsoft.com/office/drawing/2014/main" id="{F5E419DD-39AA-4D2C-8A98-37E759212447}"/>
              </a:ext>
            </a:extLst>
          </p:cNvPr>
          <p:cNvGraphicFramePr>
            <a:graphicFrameLocks noGrp="1"/>
          </p:cNvGraphicFramePr>
          <p:nvPr>
            <p:extLst>
              <p:ext uri="{D42A27DB-BD31-4B8C-83A1-F6EECF244321}">
                <p14:modId xmlns:p14="http://schemas.microsoft.com/office/powerpoint/2010/main" val="4115590121"/>
              </p:ext>
            </p:extLst>
          </p:nvPr>
        </p:nvGraphicFramePr>
        <p:xfrm>
          <a:off x="131308" y="1489309"/>
          <a:ext cx="8881383" cy="4895570"/>
        </p:xfrm>
        <a:graphic>
          <a:graphicData uri="http://schemas.openxmlformats.org/drawingml/2006/table">
            <a:tbl>
              <a:tblPr firstRow="1" bandRow="1">
                <a:tableStyleId>{5C22544A-7EE6-4342-B048-85BDC9FD1C3A}</a:tableStyleId>
              </a:tblPr>
              <a:tblGrid>
                <a:gridCol w="619634">
                  <a:extLst>
                    <a:ext uri="{9D8B030D-6E8A-4147-A177-3AD203B41FA5}">
                      <a16:colId xmlns:a16="http://schemas.microsoft.com/office/drawing/2014/main" val="3535963051"/>
                    </a:ext>
                  </a:extLst>
                </a:gridCol>
                <a:gridCol w="1227757">
                  <a:extLst>
                    <a:ext uri="{9D8B030D-6E8A-4147-A177-3AD203B41FA5}">
                      <a16:colId xmlns:a16="http://schemas.microsoft.com/office/drawing/2014/main" val="2929354168"/>
                    </a:ext>
                  </a:extLst>
                </a:gridCol>
                <a:gridCol w="1433292">
                  <a:extLst>
                    <a:ext uri="{9D8B030D-6E8A-4147-A177-3AD203B41FA5}">
                      <a16:colId xmlns:a16="http://schemas.microsoft.com/office/drawing/2014/main" val="2996909005"/>
                    </a:ext>
                  </a:extLst>
                </a:gridCol>
                <a:gridCol w="2438400">
                  <a:extLst>
                    <a:ext uri="{9D8B030D-6E8A-4147-A177-3AD203B41FA5}">
                      <a16:colId xmlns:a16="http://schemas.microsoft.com/office/drawing/2014/main" val="483654528"/>
                    </a:ext>
                  </a:extLst>
                </a:gridCol>
                <a:gridCol w="1038225">
                  <a:extLst>
                    <a:ext uri="{9D8B030D-6E8A-4147-A177-3AD203B41FA5}">
                      <a16:colId xmlns:a16="http://schemas.microsoft.com/office/drawing/2014/main" val="153292139"/>
                    </a:ext>
                  </a:extLst>
                </a:gridCol>
                <a:gridCol w="2124075">
                  <a:extLst>
                    <a:ext uri="{9D8B030D-6E8A-4147-A177-3AD203B41FA5}">
                      <a16:colId xmlns:a16="http://schemas.microsoft.com/office/drawing/2014/main" val="1460362433"/>
                    </a:ext>
                  </a:extLst>
                </a:gridCol>
              </a:tblGrid>
              <a:tr h="372706">
                <a:tc>
                  <a:txBody>
                    <a:bodyPr/>
                    <a:lstStyle/>
                    <a:p>
                      <a:pPr algn="just"/>
                      <a:r>
                        <a:rPr lang="zh-CN" altLang="en-US" sz="1200" dirty="0"/>
                        <a:t>编号</a:t>
                      </a:r>
                    </a:p>
                  </a:txBody>
                  <a:tcPr/>
                </a:tc>
                <a:tc>
                  <a:txBody>
                    <a:bodyPr/>
                    <a:lstStyle/>
                    <a:p>
                      <a:pPr algn="just"/>
                      <a:r>
                        <a:rPr lang="zh-CN" altLang="en-US" sz="1200" dirty="0"/>
                        <a:t>分类</a:t>
                      </a:r>
                    </a:p>
                  </a:txBody>
                  <a:tcPr/>
                </a:tc>
                <a:tc>
                  <a:txBody>
                    <a:bodyPr/>
                    <a:lstStyle/>
                    <a:p>
                      <a:pPr algn="just"/>
                      <a:r>
                        <a:rPr lang="zh-CN" altLang="en-US" sz="1200" dirty="0"/>
                        <a:t>应用场景</a:t>
                      </a:r>
                    </a:p>
                  </a:txBody>
                  <a:tcPr/>
                </a:tc>
                <a:tc>
                  <a:txBody>
                    <a:bodyPr/>
                    <a:lstStyle/>
                    <a:p>
                      <a:pPr algn="just"/>
                      <a:r>
                        <a:rPr lang="zh-CN" altLang="en-US" sz="1200" dirty="0"/>
                        <a:t>访存特点</a:t>
                      </a:r>
                    </a:p>
                  </a:txBody>
                  <a:tcPr/>
                </a:tc>
                <a:tc>
                  <a:txBody>
                    <a:bodyPr/>
                    <a:lstStyle/>
                    <a:p>
                      <a:pPr algn="just"/>
                      <a:r>
                        <a:rPr lang="zh-CN" altLang="en-US" sz="1200" dirty="0"/>
                        <a:t>通信模式</a:t>
                      </a:r>
                    </a:p>
                  </a:txBody>
                  <a:tcPr/>
                </a:tc>
                <a:tc>
                  <a:txBody>
                    <a:bodyPr/>
                    <a:lstStyle/>
                    <a:p>
                      <a:pPr algn="just"/>
                      <a:r>
                        <a:rPr lang="zh-CN" altLang="en-US" sz="1200" dirty="0"/>
                        <a:t>总体描述</a:t>
                      </a:r>
                    </a:p>
                  </a:txBody>
                  <a:tcPr/>
                </a:tc>
                <a:extLst>
                  <a:ext uri="{0D108BD9-81ED-4DB2-BD59-A6C34878D82A}">
                    <a16:rowId xmlns:a16="http://schemas.microsoft.com/office/drawing/2014/main" val="871648345"/>
                  </a:ext>
                </a:extLst>
              </a:tr>
              <a:tr h="764210">
                <a:tc>
                  <a:txBody>
                    <a:bodyPr/>
                    <a:lstStyle/>
                    <a:p>
                      <a:pPr algn="just"/>
                      <a:r>
                        <a:rPr lang="en-US" altLang="zh-CN" sz="1200" dirty="0"/>
                        <a:t>6</a:t>
                      </a:r>
                      <a:endParaRPr lang="zh-CN" altLang="en-US" sz="1200" dirty="0"/>
                    </a:p>
                  </a:txBody>
                  <a:tcPr/>
                </a:tc>
                <a:tc>
                  <a:txBody>
                    <a:bodyPr/>
                    <a:lstStyle/>
                    <a:p>
                      <a:pPr algn="just"/>
                      <a:r>
                        <a:rPr lang="en-US" altLang="zh-CN" sz="1200" b="1" dirty="0">
                          <a:solidFill>
                            <a:srgbClr val="FF0000"/>
                          </a:solidFill>
                        </a:rPr>
                        <a:t>N</a:t>
                      </a:r>
                      <a:r>
                        <a:rPr lang="zh-CN" altLang="en-US" sz="1200" b="1" dirty="0">
                          <a:solidFill>
                            <a:srgbClr val="FF0000"/>
                          </a:solidFill>
                        </a:rPr>
                        <a:t>体问题</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分子动力学领域的静电力计算和天体引力计算</a:t>
                      </a:r>
                      <a:r>
                        <a:rPr lang="zh-CN" altLang="en-US" sz="1200" dirty="0"/>
                        <a:t>等</a:t>
                      </a:r>
                    </a:p>
                  </a:txBody>
                  <a:tcPr/>
                </a:tc>
                <a:tc>
                  <a:txBody>
                    <a:bodyPr/>
                    <a:lstStyle/>
                    <a:p>
                      <a:pPr algn="just"/>
                      <a:r>
                        <a:rPr lang="zh-CN" altLang="en-US" sz="1200" dirty="0">
                          <a:solidFill>
                            <a:schemeClr val="tx1"/>
                          </a:solidFill>
                        </a:rPr>
                        <a:t>粒子在空间中随机分布，且不停运动，多为随机离散的访存方式，访存开销极大</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由于粒子的活动，大规模并行时候必需解决其负载均衡问题。同时索引表记录一个时间步后所有粒子位置速度信息，降低访存开销</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9645861"/>
                  </a:ext>
                </a:extLst>
              </a:tr>
              <a:tr h="1314060">
                <a:tc>
                  <a:txBody>
                    <a:bodyPr/>
                    <a:lstStyle/>
                    <a:p>
                      <a:pPr algn="just"/>
                      <a:r>
                        <a:rPr lang="en-US" altLang="zh-CN" sz="1200" dirty="0"/>
                        <a:t>7</a:t>
                      </a:r>
                      <a:endParaRPr lang="zh-CN" altLang="en-US" sz="1200" dirty="0"/>
                    </a:p>
                  </a:txBody>
                  <a:tcPr/>
                </a:tc>
                <a:tc>
                  <a:txBody>
                    <a:bodyPr/>
                    <a:lstStyle/>
                    <a:p>
                      <a:pPr algn="just"/>
                      <a:r>
                        <a:rPr lang="zh-CN" altLang="en-US" sz="1200" b="1" dirty="0"/>
                        <a:t>图的遍历</a:t>
                      </a:r>
                      <a:endParaRPr lang="zh-CN" altLang="en-US" sz="1200" dirty="0"/>
                    </a:p>
                  </a:txBody>
                  <a:tcPr/>
                </a:tc>
                <a:tc>
                  <a:txBody>
                    <a:bodyPr/>
                    <a:lstStyle/>
                    <a:p>
                      <a:pPr algn="just"/>
                      <a:r>
                        <a:rPr lang="zh-CN" altLang="en-US" sz="1200" b="0" i="0" kern="1200" dirty="0">
                          <a:solidFill>
                            <a:schemeClr val="tx1"/>
                          </a:solidFill>
                          <a:effectLst/>
                          <a:latin typeface="+mn-lt"/>
                          <a:ea typeface="+mn-ea"/>
                          <a:cs typeface="+mn-cs"/>
                        </a:rPr>
                        <a:t>社交网络分析</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访存主要包括本地新顶点搜索、消息打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解包、写父顶点三部分：搜索新顶点一般为连续访问；对边列表的访问属于总体离散、局部连续，写父顶点为离散访问，多个线程间需要使用原子操作竞争写父顶点。</a:t>
                      </a:r>
                      <a:r>
                        <a:rPr lang="zh-CN" altLang="en-US" sz="1200" b="0" i="0" kern="1200" dirty="0">
                          <a:solidFill>
                            <a:srgbClr val="FF0000"/>
                          </a:solidFill>
                          <a:effectLst/>
                          <a:latin typeface="+mn-lt"/>
                          <a:ea typeface="+mn-ea"/>
                          <a:cs typeface="+mn-cs"/>
                        </a:rPr>
                        <a:t>访存不规则</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algn="just"/>
                      <a:r>
                        <a:rPr lang="zh-CN" altLang="en-US" sz="1200" b="0" i="0" kern="1200" dirty="0">
                          <a:solidFill>
                            <a:schemeClr val="tx1"/>
                          </a:solidFill>
                          <a:effectLst/>
                          <a:latin typeface="+mn-lt"/>
                          <a:ea typeface="+mn-ea"/>
                          <a:cs typeface="+mn-cs"/>
                        </a:rPr>
                        <a:t>图算法主要包括深度优先搜索（</a:t>
                      </a:r>
                      <a:r>
                        <a:rPr lang="en-US" altLang="zh-CN" sz="1200" b="0" i="0" kern="1200" dirty="0">
                          <a:solidFill>
                            <a:schemeClr val="tx1"/>
                          </a:solidFill>
                          <a:effectLst/>
                          <a:latin typeface="+mn-lt"/>
                          <a:ea typeface="+mn-ea"/>
                          <a:cs typeface="+mn-cs"/>
                        </a:rPr>
                        <a:t>DFS</a:t>
                      </a:r>
                      <a:r>
                        <a:rPr lang="zh-CN" altLang="en-US" sz="1200" b="0" i="0" kern="1200" dirty="0">
                          <a:solidFill>
                            <a:schemeClr val="tx1"/>
                          </a:solidFill>
                          <a:effectLst/>
                          <a:latin typeface="+mn-lt"/>
                          <a:ea typeface="+mn-ea"/>
                          <a:cs typeface="+mn-cs"/>
                        </a:rPr>
                        <a:t>）和宽度优先搜索（</a:t>
                      </a:r>
                      <a:r>
                        <a:rPr lang="en-US" altLang="zh-CN" sz="1200" b="0" i="0" kern="1200" dirty="0">
                          <a:solidFill>
                            <a:schemeClr val="tx1"/>
                          </a:solidFill>
                          <a:effectLst/>
                          <a:latin typeface="+mn-lt"/>
                          <a:ea typeface="+mn-ea"/>
                          <a:cs typeface="+mn-cs"/>
                        </a:rPr>
                        <a:t>BFS</a:t>
                      </a:r>
                      <a:r>
                        <a:rPr lang="zh-CN" altLang="en-US" sz="1200" b="0" i="0" kern="1200" dirty="0">
                          <a:solidFill>
                            <a:schemeClr val="tx1"/>
                          </a:solidFill>
                          <a:effectLst/>
                          <a:latin typeface="+mn-lt"/>
                          <a:ea typeface="+mn-ea"/>
                          <a:cs typeface="+mn-cs"/>
                        </a:rPr>
                        <a:t>），该类应用访存和通信</a:t>
                      </a:r>
                      <a:r>
                        <a:rPr lang="zh-CN" altLang="en-US" sz="1200" b="0" i="0" kern="1200" dirty="0">
                          <a:solidFill>
                            <a:srgbClr val="FF0000"/>
                          </a:solidFill>
                          <a:effectLst/>
                          <a:latin typeface="+mn-lt"/>
                          <a:ea typeface="+mn-ea"/>
                          <a:cs typeface="+mn-cs"/>
                        </a:rPr>
                        <a:t>密集且无规律</a:t>
                      </a:r>
                      <a:r>
                        <a:rPr lang="zh-CN" altLang="en-US" sz="1200" b="0" i="0" kern="1200" dirty="0">
                          <a:solidFill>
                            <a:schemeClr val="tx1"/>
                          </a:solidFill>
                          <a:effectLst/>
                          <a:latin typeface="+mn-lt"/>
                          <a:ea typeface="+mn-ea"/>
                          <a:cs typeface="+mn-cs"/>
                        </a:rPr>
                        <a:t>，问题规模扩大后访存和通信成为性能瓶颈</a:t>
                      </a:r>
                      <a:endParaRPr lang="zh-CN" altLang="en-US" sz="1200" dirty="0"/>
                    </a:p>
                  </a:txBody>
                  <a:tcPr/>
                </a:tc>
                <a:extLst>
                  <a:ext uri="{0D108BD9-81ED-4DB2-BD59-A6C34878D82A}">
                    <a16:rowId xmlns:a16="http://schemas.microsoft.com/office/drawing/2014/main" val="922431597"/>
                  </a:ext>
                </a:extLst>
              </a:tr>
              <a:tr h="678083">
                <a:tc>
                  <a:txBody>
                    <a:bodyPr/>
                    <a:lstStyle/>
                    <a:p>
                      <a:pPr algn="just"/>
                      <a:r>
                        <a:rPr lang="en-US" altLang="zh-CN" sz="1200" dirty="0"/>
                        <a:t>8</a:t>
                      </a:r>
                      <a:endParaRPr lang="zh-CN" altLang="en-US" sz="1200" dirty="0"/>
                    </a:p>
                  </a:txBody>
                  <a:tcPr/>
                </a:tc>
                <a:tc>
                  <a:txBody>
                    <a:bodyPr/>
                    <a:lstStyle/>
                    <a:p>
                      <a:pPr algn="just"/>
                      <a:r>
                        <a:rPr lang="zh-CN" altLang="en-US" sz="1200" b="1" dirty="0"/>
                        <a:t>谱方法</a:t>
                      </a:r>
                    </a:p>
                  </a:txBody>
                  <a:tcPr/>
                </a:tc>
                <a:tc>
                  <a:txBody>
                    <a:bodyPr/>
                    <a:lstStyle/>
                    <a:p>
                      <a:pPr algn="just"/>
                      <a:r>
                        <a:rPr lang="zh-CN" altLang="en-US" sz="1200" b="0" i="0" kern="1200" dirty="0">
                          <a:solidFill>
                            <a:schemeClr val="tx1"/>
                          </a:solidFill>
                          <a:effectLst/>
                          <a:latin typeface="+mn-lt"/>
                          <a:ea typeface="+mn-ea"/>
                          <a:cs typeface="+mn-cs"/>
                        </a:rPr>
                        <a:t>基于</a:t>
                      </a:r>
                      <a:r>
                        <a:rPr lang="en-US" altLang="zh-CN" sz="1200" b="0" i="0" kern="1200" dirty="0">
                          <a:solidFill>
                            <a:schemeClr val="tx1"/>
                          </a:solidFill>
                          <a:effectLst/>
                          <a:latin typeface="+mn-lt"/>
                          <a:ea typeface="+mn-ea"/>
                          <a:cs typeface="+mn-cs"/>
                        </a:rPr>
                        <a:t>FFT</a:t>
                      </a:r>
                      <a:r>
                        <a:rPr lang="zh-CN" altLang="en-US" sz="1200" b="0" i="0" kern="1200" dirty="0">
                          <a:solidFill>
                            <a:schemeClr val="tx1"/>
                          </a:solidFill>
                          <a:effectLst/>
                          <a:latin typeface="+mn-lt"/>
                          <a:ea typeface="+mn-ea"/>
                          <a:cs typeface="+mn-cs"/>
                        </a:rPr>
                        <a:t>的湍流数值模拟</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计算过程中访存</a:t>
                      </a:r>
                      <a:r>
                        <a:rPr lang="zh-CN" altLang="en-US" sz="1200" b="0" i="0" kern="1200" dirty="0">
                          <a:solidFill>
                            <a:srgbClr val="FF0000"/>
                          </a:solidFill>
                          <a:effectLst/>
                          <a:latin typeface="+mn-lt"/>
                          <a:ea typeface="+mn-ea"/>
                          <a:cs typeface="+mn-cs"/>
                        </a:rPr>
                        <a:t>较为规整</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algn="just"/>
                      <a:r>
                        <a:rPr lang="zh-CN" altLang="en-US" sz="1200" b="0" i="0" kern="1200" dirty="0">
                          <a:solidFill>
                            <a:schemeClr val="tx1"/>
                          </a:solidFill>
                          <a:effectLst/>
                          <a:latin typeface="+mn-lt"/>
                          <a:ea typeface="+mn-ea"/>
                          <a:cs typeface="+mn-cs"/>
                        </a:rPr>
                        <a:t>应用本身是通信密集型问题，规模扩大后通信墙问题会非常突出</a:t>
                      </a:r>
                      <a:endParaRPr lang="zh-CN" altLang="en-US" sz="1200" dirty="0"/>
                    </a:p>
                  </a:txBody>
                  <a:tcPr/>
                </a:tc>
                <a:extLst>
                  <a:ext uri="{0D108BD9-81ED-4DB2-BD59-A6C34878D82A}">
                    <a16:rowId xmlns:a16="http://schemas.microsoft.com/office/drawing/2014/main" val="3609504719"/>
                  </a:ext>
                </a:extLst>
              </a:tr>
              <a:tr h="613228">
                <a:tc>
                  <a:txBody>
                    <a:bodyPr/>
                    <a:lstStyle/>
                    <a:p>
                      <a:pPr algn="just"/>
                      <a:r>
                        <a:rPr lang="en-US" altLang="zh-CN" sz="1200" dirty="0"/>
                        <a:t>9</a:t>
                      </a:r>
                      <a:endParaRPr lang="zh-CN" altLang="en-US" sz="1200" dirty="0"/>
                    </a:p>
                  </a:txBody>
                  <a:tcPr/>
                </a:tc>
                <a:tc>
                  <a:txBody>
                    <a:bodyPr/>
                    <a:lstStyle/>
                    <a:p>
                      <a:pPr algn="just"/>
                      <a:r>
                        <a:rPr lang="zh-CN" altLang="en-US" sz="1200" b="1" dirty="0"/>
                        <a:t>动态规划</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精确基因序列比对分析</a:t>
                      </a:r>
                      <a:r>
                        <a:rPr lang="zh-CN" altLang="en-US" sz="1200" dirty="0"/>
                        <a:t>等</a:t>
                      </a:r>
                    </a:p>
                  </a:txBody>
                  <a:tcPr/>
                </a:tc>
                <a:tc>
                  <a:txBody>
                    <a:bodyPr/>
                    <a:lstStyle/>
                    <a:p>
                      <a:pPr algn="just"/>
                      <a:r>
                        <a:rPr lang="zh-CN" altLang="en-US" sz="1200" b="0" i="0" kern="1200" dirty="0">
                          <a:solidFill>
                            <a:schemeClr val="tx1"/>
                          </a:solidFill>
                          <a:effectLst/>
                          <a:latin typeface="+mn-lt"/>
                          <a:ea typeface="+mn-ea"/>
                          <a:cs typeface="+mn-cs"/>
                        </a:rPr>
                        <a:t>计算过程中基本为连续访存</a:t>
                      </a:r>
                      <a:endParaRPr lang="zh-CN" altLang="en-US" sz="1200" dirty="0">
                        <a:solidFill>
                          <a:schemeClr val="tx1"/>
                        </a:solidFill>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通信较小</a:t>
                      </a:r>
                    </a:p>
                  </a:txBody>
                  <a:tcPr/>
                </a:tc>
                <a:tc>
                  <a:txBody>
                    <a:bodyPr/>
                    <a:lstStyle/>
                    <a:p>
                      <a:pPr algn="just"/>
                      <a:r>
                        <a:rPr lang="zh-CN" altLang="en-US" sz="1200" b="0" i="0" kern="1200" dirty="0">
                          <a:solidFill>
                            <a:schemeClr val="tx1"/>
                          </a:solidFill>
                          <a:effectLst/>
                          <a:latin typeface="+mn-lt"/>
                          <a:ea typeface="+mn-ea"/>
                          <a:cs typeface="+mn-cs"/>
                        </a:rPr>
                        <a:t>该类应用具有较好的可扩展性， 对计算平台的计算能力需求较为突出</a:t>
                      </a:r>
                      <a:r>
                        <a:rPr lang="zh-CN" altLang="en-US" sz="1200" dirty="0"/>
                        <a:t> </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18684"/>
                  </a:ext>
                </a:extLst>
              </a:tr>
              <a:tr h="827261">
                <a:tc>
                  <a:txBody>
                    <a:bodyPr/>
                    <a:lstStyle/>
                    <a:p>
                      <a:pPr algn="just"/>
                      <a:r>
                        <a:rPr lang="en-US" altLang="zh-CN" sz="1200" dirty="0"/>
                        <a:t>10</a:t>
                      </a:r>
                      <a:endParaRPr lang="zh-CN" altLang="en-US" sz="1200" dirty="0"/>
                    </a:p>
                  </a:txBody>
                  <a:tcPr/>
                </a:tc>
                <a:tc>
                  <a:txBody>
                    <a:bodyPr/>
                    <a:lstStyle/>
                    <a:p>
                      <a:pPr algn="just"/>
                      <a:r>
                        <a:rPr lang="en-US" altLang="zh-CN" sz="1200" b="1" dirty="0"/>
                        <a:t>MapReduce</a:t>
                      </a:r>
                      <a:endParaRPr lang="zh-CN" altLang="en-US" sz="1200" b="1"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高通量药物虚拟筛选、托卡马克装置逃逸电子行为模拟</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u="none" strike="noStrike" dirty="0">
                          <a:effectLst/>
                        </a:rPr>
                        <a:t>计算依赖于重复随机试验的统计结果，为高度平行</a:t>
                      </a:r>
                      <a:endParaRPr lang="zh-CN" altLang="en-US" sz="12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t>视具体应用而定</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大量计算任务无相关性，可以并行执行，该类应用通常有较好的可扩展性</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200659"/>
                  </a:ext>
                </a:extLst>
              </a:tr>
            </a:tbl>
          </a:graphicData>
        </a:graphic>
      </p:graphicFrame>
    </p:spTree>
    <p:extLst>
      <p:ext uri="{BB962C8B-B14F-4D97-AF65-F5344CB8AC3E}">
        <p14:creationId xmlns:p14="http://schemas.microsoft.com/office/powerpoint/2010/main" val="31357562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72856"/>
            <a:ext cx="3427541" cy="646331"/>
          </a:xfrm>
          <a:prstGeom prst="rect">
            <a:avLst/>
          </a:prstGeom>
          <a:noFill/>
        </p:spPr>
        <p:txBody>
          <a:bodyPr wrap="none" rtlCol="0">
            <a:spAutoFit/>
          </a:bodyPr>
          <a:lstStyle/>
          <a:p>
            <a:r>
              <a:rPr lang="zh-CN" altLang="en-US" sz="3600" b="1" dirty="0">
                <a:solidFill>
                  <a:srgbClr val="365A9C"/>
                </a:solidFill>
              </a:rPr>
              <a:t>系统级并行优化</a:t>
            </a:r>
          </a:p>
        </p:txBody>
      </p:sp>
      <p:sp>
        <p:nvSpPr>
          <p:cNvPr id="6" name="矩形 5">
            <a:extLst>
              <a:ext uri="{FF2B5EF4-FFF2-40B4-BE49-F238E27FC236}">
                <a16:creationId xmlns:a16="http://schemas.microsoft.com/office/drawing/2014/main" id="{4729C45C-4B9B-4F32-995E-B3A96ECE5527}"/>
              </a:ext>
            </a:extLst>
          </p:cNvPr>
          <p:cNvSpPr/>
          <p:nvPr/>
        </p:nvSpPr>
        <p:spPr>
          <a:xfrm>
            <a:off x="332945" y="5173225"/>
            <a:ext cx="8597695" cy="1169551"/>
          </a:xfrm>
          <a:prstGeom prst="rect">
            <a:avLst/>
          </a:prstGeom>
        </p:spPr>
        <p:txBody>
          <a:bodyPr wrap="square">
            <a:spAutoFit/>
          </a:bodyPr>
          <a:lstStyle/>
          <a:p>
            <a:r>
              <a:rPr lang="en-US" altLang="zh-CN" sz="1400" dirty="0">
                <a:solidFill>
                  <a:srgbClr val="000000"/>
                </a:solidFill>
                <a:latin typeface="Microsoft YaHei" panose="020B0503020204020204" pitchFamily="34" charset="-122"/>
                <a:ea typeface="Microsoft YaHei" panose="020B0503020204020204" pitchFamily="34" charset="-122"/>
              </a:rPr>
              <a:t>[7] </a:t>
            </a:r>
            <a:r>
              <a:rPr lang="zh-CN" altLang="en-US" sz="1400" dirty="0">
                <a:solidFill>
                  <a:srgbClr val="000000"/>
                </a:solidFill>
                <a:latin typeface="Microsoft YaHei" panose="020B0503020204020204" pitchFamily="34" charset="-122"/>
                <a:ea typeface="Microsoft YaHei" panose="020B0503020204020204" pitchFamily="34" charset="-122"/>
              </a:rPr>
              <a:t>A data driven scheduling approach for power management on HPC systems</a:t>
            </a:r>
            <a:r>
              <a:rPr lang="en-US" altLang="zh-CN" sz="1400" dirty="0">
                <a:solidFill>
                  <a:srgbClr val="000000"/>
                </a:solidFill>
                <a:latin typeface="Microsoft YaHei" panose="020B0503020204020204" pitchFamily="34" charset="-122"/>
                <a:ea typeface="Microsoft YaHei" panose="020B0503020204020204" pitchFamily="34" charset="-122"/>
              </a:rPr>
              <a:t> </a:t>
            </a:r>
            <a:r>
              <a:rPr lang="en-US" altLang="zh-CN" sz="1400" b="1" dirty="0">
                <a:solidFill>
                  <a:srgbClr val="000000"/>
                </a:solidFill>
                <a:latin typeface="Microsoft YaHei" panose="020B0503020204020204" pitchFamily="34" charset="-122"/>
                <a:ea typeface="Microsoft YaHei" panose="020B0503020204020204" pitchFamily="34" charset="-122"/>
              </a:rPr>
              <a:t>SC’</a:t>
            </a:r>
            <a:r>
              <a:rPr lang="zh-CN" altLang="en-US" sz="1400" b="1" dirty="0">
                <a:solidFill>
                  <a:srgbClr val="000000"/>
                </a:solidFill>
                <a:latin typeface="Microsoft YaHei" panose="020B0503020204020204" pitchFamily="34" charset="-122"/>
                <a:ea typeface="Microsoft YaHei" panose="020B0503020204020204" pitchFamily="34" charset="-122"/>
              </a:rPr>
              <a:t>2017</a:t>
            </a:r>
            <a:endParaRPr lang="en-US" altLang="zh-CN" sz="1400" dirty="0">
              <a:solidFill>
                <a:srgbClr val="000000"/>
              </a:solidFill>
              <a:latin typeface="Microsoft YaHei" panose="020B0503020204020204" pitchFamily="34" charset="-122"/>
              <a:ea typeface="Microsoft YaHei" panose="020B0503020204020204" pitchFamily="34" charset="-122"/>
            </a:endParaRPr>
          </a:p>
          <a:p>
            <a:r>
              <a:rPr lang="en-US" altLang="zh-CN" sz="1400" dirty="0">
                <a:solidFill>
                  <a:srgbClr val="000000"/>
                </a:solidFill>
                <a:latin typeface="Microsoft YaHei" panose="020B0503020204020204" pitchFamily="34" charset="-122"/>
                <a:ea typeface="Microsoft YaHei" panose="020B0503020204020204" pitchFamily="34" charset="-122"/>
              </a:rPr>
              <a:t>[9] Machine Learning Predictions for Underestimation of Job Runtime on HPC </a:t>
            </a:r>
            <a:r>
              <a:rPr lang="en-US" altLang="zh-CN" sz="1400" b="1" dirty="0">
                <a:solidFill>
                  <a:srgbClr val="000000"/>
                </a:solidFill>
                <a:latin typeface="Microsoft YaHei" panose="020B0503020204020204" pitchFamily="34" charset="-122"/>
                <a:ea typeface="Microsoft YaHei" panose="020B0503020204020204" pitchFamily="34" charset="-122"/>
              </a:rPr>
              <a:t>SCFA’2018</a:t>
            </a:r>
          </a:p>
          <a:p>
            <a:r>
              <a:rPr lang="en-US" altLang="zh-CN" sz="1400" dirty="0">
                <a:solidFill>
                  <a:srgbClr val="000000"/>
                </a:solidFill>
                <a:latin typeface="Microsoft YaHei" panose="020B0503020204020204" pitchFamily="34" charset="-122"/>
                <a:ea typeface="Microsoft YaHei" panose="020B0503020204020204" pitchFamily="34" charset="-122"/>
              </a:rPr>
              <a:t>[10] Obtaining Dynamic Scheduling Policies with Simulation and Machine Learning </a:t>
            </a:r>
            <a:r>
              <a:rPr lang="en-US" altLang="zh-CN" sz="1400" b="1" dirty="0">
                <a:solidFill>
                  <a:srgbClr val="000000"/>
                </a:solidFill>
                <a:latin typeface="Microsoft YaHei" panose="020B0503020204020204" pitchFamily="34" charset="-122"/>
                <a:ea typeface="Microsoft YaHei" panose="020B0503020204020204" pitchFamily="34" charset="-122"/>
              </a:rPr>
              <a:t>SC’2017</a:t>
            </a:r>
          </a:p>
          <a:p>
            <a:r>
              <a:rPr lang="en-US" altLang="zh-CN" sz="1400" dirty="0">
                <a:solidFill>
                  <a:srgbClr val="000000"/>
                </a:solidFill>
                <a:latin typeface="Microsoft YaHei" panose="020B0503020204020204" pitchFamily="34" charset="-122"/>
                <a:ea typeface="Microsoft YaHei" panose="020B0503020204020204" pitchFamily="34" charset="-122"/>
              </a:rPr>
              <a:t>[11] Fault-Aware Utility-Based Job Scheduling on </a:t>
            </a:r>
            <a:r>
              <a:rPr lang="en-US" altLang="zh-CN" sz="1400" dirty="0" err="1">
                <a:solidFill>
                  <a:srgbClr val="000000"/>
                </a:solidFill>
                <a:latin typeface="Microsoft YaHei" panose="020B0503020204020204" pitchFamily="34" charset="-122"/>
                <a:ea typeface="Microsoft YaHei" panose="020B0503020204020204" pitchFamily="34" charset="-122"/>
              </a:rPr>
              <a:t>BlueGene</a:t>
            </a:r>
            <a:r>
              <a:rPr lang="en-US" altLang="zh-CN" sz="1400" dirty="0">
                <a:solidFill>
                  <a:srgbClr val="000000"/>
                </a:solidFill>
                <a:latin typeface="Microsoft YaHei" panose="020B0503020204020204" pitchFamily="34" charset="-122"/>
                <a:ea typeface="Microsoft YaHei" panose="020B0503020204020204" pitchFamily="34" charset="-122"/>
              </a:rPr>
              <a:t>/P Systems </a:t>
            </a:r>
            <a:r>
              <a:rPr lang="en-US" altLang="zh-CN" sz="1400" b="1" dirty="0">
                <a:solidFill>
                  <a:srgbClr val="000000"/>
                </a:solidFill>
                <a:latin typeface="Microsoft YaHei" panose="020B0503020204020204" pitchFamily="34" charset="-122"/>
                <a:ea typeface="Microsoft YaHei" panose="020B0503020204020204" pitchFamily="34" charset="-122"/>
              </a:rPr>
              <a:t>CLUSTER’2009</a:t>
            </a:r>
          </a:p>
          <a:p>
            <a:r>
              <a:rPr lang="en-US" altLang="zh-CN" sz="1400" dirty="0">
                <a:solidFill>
                  <a:srgbClr val="000000"/>
                </a:solidFill>
                <a:latin typeface="Microsoft YaHei" panose="020B0503020204020204" pitchFamily="34" charset="-122"/>
                <a:ea typeface="Microsoft YaHei" panose="020B0503020204020204" pitchFamily="34" charset="-122"/>
              </a:rPr>
              <a:t>[12] Machine learning predictions of runtime and IO traffic on high-end clusters </a:t>
            </a:r>
            <a:r>
              <a:rPr lang="en-US" altLang="zh-CN" sz="1400" b="1" dirty="0">
                <a:solidFill>
                  <a:srgbClr val="000000"/>
                </a:solidFill>
                <a:latin typeface="Microsoft YaHei" panose="020B0503020204020204" pitchFamily="34" charset="-122"/>
                <a:ea typeface="Microsoft YaHei" panose="020B0503020204020204" pitchFamily="34" charset="-122"/>
              </a:rPr>
              <a:t>CLUSTER’2016</a:t>
            </a:r>
          </a:p>
        </p:txBody>
      </p:sp>
      <p:sp>
        <p:nvSpPr>
          <p:cNvPr id="21" name="文本框 20">
            <a:extLst>
              <a:ext uri="{FF2B5EF4-FFF2-40B4-BE49-F238E27FC236}">
                <a16:creationId xmlns:a16="http://schemas.microsoft.com/office/drawing/2014/main" id="{2096F461-C7BB-40D3-AC4B-B67D0E3ED7DF}"/>
              </a:ext>
            </a:extLst>
          </p:cNvPr>
          <p:cNvSpPr txBox="1"/>
          <p:nvPr/>
        </p:nvSpPr>
        <p:spPr>
          <a:xfrm>
            <a:off x="2194801" y="2043812"/>
            <a:ext cx="1915909" cy="442878"/>
          </a:xfrm>
          <a:prstGeom prst="rect">
            <a:avLst/>
          </a:prstGeom>
          <a:noFill/>
        </p:spPr>
        <p:txBody>
          <a:bodyPr wrap="none" rtlCol="0">
            <a:spAutoFit/>
          </a:bodyPr>
          <a:lstStyle/>
          <a:p>
            <a:pPr>
              <a:lnSpc>
                <a:spcPct val="150000"/>
              </a:lnSpc>
            </a:pPr>
            <a:r>
              <a:rPr lang="zh-CN" altLang="en-US" dirty="0"/>
              <a:t>作业优先级优化 </a:t>
            </a:r>
            <a:endParaRPr lang="en-US" altLang="zh-CN" dirty="0"/>
          </a:p>
        </p:txBody>
      </p:sp>
      <p:sp>
        <p:nvSpPr>
          <p:cNvPr id="27" name="文本框 26">
            <a:extLst>
              <a:ext uri="{FF2B5EF4-FFF2-40B4-BE49-F238E27FC236}">
                <a16:creationId xmlns:a16="http://schemas.microsoft.com/office/drawing/2014/main" id="{3A75640A-CB9E-4257-B141-67366173186B}"/>
              </a:ext>
            </a:extLst>
          </p:cNvPr>
          <p:cNvSpPr txBox="1"/>
          <p:nvPr/>
        </p:nvSpPr>
        <p:spPr>
          <a:xfrm>
            <a:off x="327509" y="2982165"/>
            <a:ext cx="1338829" cy="369332"/>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系统级优化</a:t>
            </a:r>
          </a:p>
        </p:txBody>
      </p:sp>
      <p:sp>
        <p:nvSpPr>
          <p:cNvPr id="28" name="左大括号 27">
            <a:extLst>
              <a:ext uri="{FF2B5EF4-FFF2-40B4-BE49-F238E27FC236}">
                <a16:creationId xmlns:a16="http://schemas.microsoft.com/office/drawing/2014/main" id="{FD5AE960-03FB-407A-9EDD-B808B54FEAAE}"/>
              </a:ext>
            </a:extLst>
          </p:cNvPr>
          <p:cNvSpPr/>
          <p:nvPr/>
        </p:nvSpPr>
        <p:spPr>
          <a:xfrm>
            <a:off x="1827083" y="2255520"/>
            <a:ext cx="367718" cy="166116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0FA0B47-AD88-4F45-AEFA-B7BB0E76159C}"/>
              </a:ext>
            </a:extLst>
          </p:cNvPr>
          <p:cNvSpPr txBox="1"/>
          <p:nvPr/>
        </p:nvSpPr>
        <p:spPr>
          <a:xfrm>
            <a:off x="2202944" y="3698898"/>
            <a:ext cx="1569661" cy="369332"/>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工作放置优化</a:t>
            </a:r>
          </a:p>
        </p:txBody>
      </p:sp>
      <p:sp>
        <p:nvSpPr>
          <p:cNvPr id="20" name="左大括号 19">
            <a:extLst>
              <a:ext uri="{FF2B5EF4-FFF2-40B4-BE49-F238E27FC236}">
                <a16:creationId xmlns:a16="http://schemas.microsoft.com/office/drawing/2014/main" id="{03E1ECD8-BE34-4203-8A99-CB630C27132F}"/>
              </a:ext>
            </a:extLst>
          </p:cNvPr>
          <p:cNvSpPr/>
          <p:nvPr/>
        </p:nvSpPr>
        <p:spPr>
          <a:xfrm>
            <a:off x="3995010" y="3344100"/>
            <a:ext cx="322841" cy="10624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070908E-0F8A-4AC8-AB27-F61A28CED963}"/>
              </a:ext>
            </a:extLst>
          </p:cNvPr>
          <p:cNvSpPr txBox="1"/>
          <p:nvPr/>
        </p:nvSpPr>
        <p:spPr>
          <a:xfrm>
            <a:off x="4521351" y="3173403"/>
            <a:ext cx="3648691" cy="1289905"/>
          </a:xfrm>
          <a:prstGeom prst="rect">
            <a:avLst/>
          </a:prstGeom>
          <a:noFill/>
        </p:spPr>
        <p:txBody>
          <a:bodyPr wrap="none" rtlCol="0">
            <a:spAutoFit/>
          </a:bodyPr>
          <a:lstStyle/>
          <a:p>
            <a:pPr>
              <a:lnSpc>
                <a:spcPct val="150000"/>
              </a:lnSpc>
            </a:pPr>
            <a:r>
              <a:rPr lang="en-US" altLang="zh-CN" dirty="0">
                <a:solidFill>
                  <a:srgbClr val="000000"/>
                </a:solidFill>
                <a:latin typeface="Microsoft YaHei" panose="020B0503020204020204" pitchFamily="34" charset="-122"/>
                <a:ea typeface="Microsoft YaHei" panose="020B0503020204020204" pitchFamily="34" charset="-122"/>
              </a:rPr>
              <a:t>Faulty-aware allocation [11]</a:t>
            </a:r>
          </a:p>
          <a:p>
            <a:pPr>
              <a:lnSpc>
                <a:spcPct val="150000"/>
              </a:lnSpc>
            </a:pPr>
            <a:r>
              <a:rPr lang="en-US" altLang="zh-CN" dirty="0">
                <a:solidFill>
                  <a:srgbClr val="000000"/>
                </a:solidFill>
                <a:latin typeface="Microsoft YaHei" panose="020B0503020204020204" pitchFamily="34" charset="-122"/>
                <a:ea typeface="Microsoft YaHei" panose="020B0503020204020204" pitchFamily="34" charset="-122"/>
              </a:rPr>
              <a:t>IO-aware Allocation [12] </a:t>
            </a:r>
          </a:p>
          <a:p>
            <a:pPr>
              <a:lnSpc>
                <a:spcPct val="150000"/>
              </a:lnSpc>
            </a:pPr>
            <a:r>
              <a:rPr lang="en-US" altLang="zh-CN" dirty="0">
                <a:solidFill>
                  <a:srgbClr val="000000"/>
                </a:solidFill>
                <a:latin typeface="Microsoft YaHei" panose="020B0503020204020204" pitchFamily="34" charset="-122"/>
                <a:ea typeface="Microsoft YaHei" panose="020B0503020204020204" pitchFamily="34" charset="-122"/>
              </a:rPr>
              <a:t>Efficiency-aware Allocation [7]</a:t>
            </a:r>
          </a:p>
        </p:txBody>
      </p:sp>
      <p:sp>
        <p:nvSpPr>
          <p:cNvPr id="23" name="左大括号 22">
            <a:extLst>
              <a:ext uri="{FF2B5EF4-FFF2-40B4-BE49-F238E27FC236}">
                <a16:creationId xmlns:a16="http://schemas.microsoft.com/office/drawing/2014/main" id="{D8DFE095-5DA6-4632-8186-1C5E8E65AD9B}"/>
              </a:ext>
            </a:extLst>
          </p:cNvPr>
          <p:cNvSpPr/>
          <p:nvPr/>
        </p:nvSpPr>
        <p:spPr>
          <a:xfrm>
            <a:off x="4019271" y="1722120"/>
            <a:ext cx="240310" cy="117543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91B2B01-1562-420B-B8CF-AF3617550E09}"/>
              </a:ext>
            </a:extLst>
          </p:cNvPr>
          <p:cNvSpPr txBox="1"/>
          <p:nvPr/>
        </p:nvSpPr>
        <p:spPr>
          <a:xfrm>
            <a:off x="4521351" y="1590063"/>
            <a:ext cx="4339650" cy="1273875"/>
          </a:xfrm>
          <a:prstGeom prst="rect">
            <a:avLst/>
          </a:prstGeom>
          <a:noFill/>
        </p:spPr>
        <p:txBody>
          <a:bodyPr wrap="none" rtlCol="0">
            <a:spAutoFit/>
          </a:bodyPr>
          <a:lstStyle/>
          <a:p>
            <a:pPr>
              <a:lnSpc>
                <a:spcPct val="150000"/>
              </a:lnSpc>
            </a:pPr>
            <a:r>
              <a:rPr lang="zh-CN" altLang="en-US" dirty="0"/>
              <a:t>作业运行时间预测 </a:t>
            </a:r>
            <a:r>
              <a:rPr lang="en-US" altLang="zh-CN" dirty="0"/>
              <a:t>[9]</a:t>
            </a:r>
          </a:p>
          <a:p>
            <a:pPr>
              <a:lnSpc>
                <a:spcPct val="150000"/>
              </a:lnSpc>
            </a:pPr>
            <a:r>
              <a:rPr lang="zh-CN" altLang="en-US" dirty="0"/>
              <a:t>通过实验模拟</a:t>
            </a:r>
            <a:r>
              <a:rPr lang="en-US" altLang="zh-CN" dirty="0"/>
              <a:t>+</a:t>
            </a:r>
            <a:r>
              <a:rPr lang="zh-CN" altLang="en-US" dirty="0"/>
              <a:t>机器学习 </a:t>
            </a:r>
            <a:r>
              <a:rPr lang="en-US" altLang="zh-CN" dirty="0"/>
              <a:t>[10]</a:t>
            </a:r>
          </a:p>
          <a:p>
            <a:pPr>
              <a:lnSpc>
                <a:spcPct val="150000"/>
              </a:lnSpc>
            </a:pPr>
            <a:r>
              <a:rPr lang="zh-CN" altLang="en-US" dirty="0"/>
              <a:t>基于公平性、效率等因素的数学分析 </a:t>
            </a:r>
            <a:r>
              <a:rPr lang="en-US" altLang="zh-CN" dirty="0"/>
              <a:t>[7]</a:t>
            </a:r>
            <a:endParaRPr lang="zh-CN" altLang="en-US" dirty="0"/>
          </a:p>
        </p:txBody>
      </p:sp>
    </p:spTree>
    <p:extLst>
      <p:ext uri="{BB962C8B-B14F-4D97-AF65-F5344CB8AC3E}">
        <p14:creationId xmlns:p14="http://schemas.microsoft.com/office/powerpoint/2010/main" val="6632831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0065" y="967098"/>
            <a:ext cx="8723871" cy="923330"/>
          </a:xfrm>
          <a:prstGeom prst="rect">
            <a:avLst/>
          </a:prstGeom>
          <a:noFill/>
          <a:ln w="9525">
            <a:noFill/>
            <a:miter lim="800000"/>
            <a:headEnd/>
            <a:tailEnd/>
          </a:ln>
        </p:spPr>
        <p:txBody>
          <a:bodyPr wrap="square">
            <a:spAutoFit/>
          </a:bodyPr>
          <a:lstStyle/>
          <a:p>
            <a:pPr algn="ctr">
              <a:lnSpc>
                <a:spcPct val="150000"/>
              </a:lnSpc>
            </a:pPr>
            <a:r>
              <a:rPr lang="zh-CN" altLang="en-US" sz="3600" b="1" dirty="0">
                <a:solidFill>
                  <a:schemeClr val="bg1"/>
                </a:solidFill>
                <a:latin typeface="+mj-lt"/>
              </a:rPr>
              <a:t>面向国产超算平台的程序并行优化</a:t>
            </a:r>
          </a:p>
        </p:txBody>
      </p:sp>
      <p:sp>
        <p:nvSpPr>
          <p:cNvPr id="7" name="KSO_Shape"/>
          <p:cNvSpPr>
            <a:spLocks noChangeAspect="1"/>
          </p:cNvSpPr>
          <p:nvPr/>
        </p:nvSpPr>
        <p:spPr bwMode="auto">
          <a:xfrm>
            <a:off x="594276" y="2529461"/>
            <a:ext cx="1081132" cy="936000"/>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92D050"/>
              </a:solidFill>
              <a:latin typeface="+mj-lt"/>
            </a:endParaRPr>
          </a:p>
        </p:txBody>
      </p:sp>
      <p:sp>
        <p:nvSpPr>
          <p:cNvPr id="8" name="KSO_Shape"/>
          <p:cNvSpPr>
            <a:spLocks noChangeAspect="1"/>
          </p:cNvSpPr>
          <p:nvPr/>
        </p:nvSpPr>
        <p:spPr bwMode="auto">
          <a:xfrm>
            <a:off x="2883819" y="2471690"/>
            <a:ext cx="985608" cy="936000"/>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mj-lt"/>
            </a:endParaRPr>
          </a:p>
        </p:txBody>
      </p:sp>
      <p:sp>
        <p:nvSpPr>
          <p:cNvPr id="10" name="KSO_Shape"/>
          <p:cNvSpPr>
            <a:spLocks noChangeAspect="1"/>
          </p:cNvSpPr>
          <p:nvPr/>
        </p:nvSpPr>
        <p:spPr bwMode="auto">
          <a:xfrm>
            <a:off x="5177188" y="2471586"/>
            <a:ext cx="1028222" cy="93600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3" name="矩形 12"/>
          <p:cNvSpPr/>
          <p:nvPr/>
        </p:nvSpPr>
        <p:spPr>
          <a:xfrm>
            <a:off x="2548286" y="3701490"/>
            <a:ext cx="1715215" cy="1077218"/>
          </a:xfrm>
          <a:prstGeom prst="rect">
            <a:avLst/>
          </a:prstGeom>
        </p:spPr>
        <p:txBody>
          <a:bodyPr wrap="square">
            <a:spAutoFit/>
          </a:bodyPr>
          <a:lstStyle/>
          <a:p>
            <a:pPr algn="ctr"/>
            <a:r>
              <a:rPr lang="zh-CN" altLang="en-US" sz="3200" b="1" dirty="0">
                <a:solidFill>
                  <a:schemeClr val="bg1"/>
                </a:solidFill>
                <a:latin typeface="+mj-lt"/>
              </a:rPr>
              <a:t>程序并行优化</a:t>
            </a:r>
            <a:endParaRPr lang="en-US" altLang="zh-CN" sz="3200" b="1" dirty="0">
              <a:solidFill>
                <a:schemeClr val="bg1"/>
              </a:solidFill>
              <a:latin typeface="+mj-lt"/>
            </a:endParaRPr>
          </a:p>
        </p:txBody>
      </p:sp>
      <p:sp>
        <p:nvSpPr>
          <p:cNvPr id="14" name="矩形 13"/>
          <p:cNvSpPr/>
          <p:nvPr/>
        </p:nvSpPr>
        <p:spPr>
          <a:xfrm>
            <a:off x="4547482" y="3731644"/>
            <a:ext cx="2512420" cy="1569660"/>
          </a:xfrm>
          <a:prstGeom prst="rect">
            <a:avLst/>
          </a:prstGeom>
        </p:spPr>
        <p:txBody>
          <a:bodyPr wrap="square">
            <a:spAutoFit/>
          </a:bodyPr>
          <a:lstStyle/>
          <a:p>
            <a:pPr algn="ctr"/>
            <a:r>
              <a:rPr lang="zh-CN" altLang="en-US" sz="3200" b="1" dirty="0">
                <a:solidFill>
                  <a:srgbClr val="FFC000"/>
                </a:solidFill>
                <a:latin typeface="+mj-lt"/>
              </a:rPr>
              <a:t>流体机械数值模拟程序并行优化</a:t>
            </a:r>
            <a:endParaRPr lang="en-US" altLang="zh-CN" sz="3200" b="1" dirty="0">
              <a:solidFill>
                <a:srgbClr val="FFC000"/>
              </a:solidFill>
              <a:latin typeface="+mj-lt"/>
            </a:endParaRPr>
          </a:p>
        </p:txBody>
      </p:sp>
      <p:sp>
        <p:nvSpPr>
          <p:cNvPr id="15" name="矩形 14"/>
          <p:cNvSpPr/>
          <p:nvPr/>
        </p:nvSpPr>
        <p:spPr>
          <a:xfrm>
            <a:off x="242157" y="3669569"/>
            <a:ext cx="1748141" cy="1077218"/>
          </a:xfrm>
          <a:prstGeom prst="rect">
            <a:avLst/>
          </a:prstGeom>
        </p:spPr>
        <p:txBody>
          <a:bodyPr wrap="square">
            <a:spAutoFit/>
          </a:bodyPr>
          <a:lstStyle/>
          <a:p>
            <a:pPr algn="ctr"/>
            <a:r>
              <a:rPr lang="zh-CN" altLang="en-US" sz="3200" b="1" dirty="0">
                <a:solidFill>
                  <a:schemeClr val="bg1"/>
                </a:solidFill>
                <a:latin typeface="+mj-lt"/>
              </a:rPr>
              <a:t>国产超算平台</a:t>
            </a:r>
            <a:endParaRPr lang="en-US" altLang="zh-CN" sz="3200" b="1" dirty="0">
              <a:solidFill>
                <a:schemeClr val="bg1"/>
              </a:solidFill>
              <a:latin typeface="+mj-lt"/>
            </a:endParaRPr>
          </a:p>
        </p:txBody>
      </p:sp>
      <p:cxnSp>
        <p:nvCxnSpPr>
          <p:cNvPr id="16" name="直接连接符 15"/>
          <p:cNvCxnSpPr/>
          <p:nvPr/>
        </p:nvCxnSpPr>
        <p:spPr>
          <a:xfrm>
            <a:off x="2282476"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14120"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68" name="流程图: 过程 67"/>
          <p:cNvSpPr/>
          <p:nvPr/>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69" name="流程图: 过程 8"/>
          <p:cNvSpPr/>
          <p:nvPr/>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pic>
        <p:nvPicPr>
          <p:cNvPr id="70" name="图片 69"/>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
        <p:nvSpPr>
          <p:cNvPr id="17" name="KSO_Shape">
            <a:extLst>
              <a:ext uri="{FF2B5EF4-FFF2-40B4-BE49-F238E27FC236}">
                <a16:creationId xmlns:a16="http://schemas.microsoft.com/office/drawing/2014/main" id="{301597EF-6C94-4740-9FB4-D5EFE9528D7E}"/>
              </a:ext>
            </a:extLst>
          </p:cNvPr>
          <p:cNvSpPr>
            <a:spLocks/>
          </p:cNvSpPr>
          <p:nvPr/>
        </p:nvSpPr>
        <p:spPr bwMode="auto">
          <a:xfrm>
            <a:off x="7681092" y="2419459"/>
            <a:ext cx="872336" cy="988127"/>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bg2"/>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9" name="直接连接符 18">
            <a:extLst>
              <a:ext uri="{FF2B5EF4-FFF2-40B4-BE49-F238E27FC236}">
                <a16:creationId xmlns:a16="http://schemas.microsoft.com/office/drawing/2014/main" id="{00B1D43E-6042-48A8-BDEC-D911EE59A18B}"/>
              </a:ext>
            </a:extLst>
          </p:cNvPr>
          <p:cNvCxnSpPr/>
          <p:nvPr/>
        </p:nvCxnSpPr>
        <p:spPr>
          <a:xfrm>
            <a:off x="6967364" y="2471586"/>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EC9A591B-A4D6-4B15-B966-6A87CC604462}"/>
              </a:ext>
            </a:extLst>
          </p:cNvPr>
          <p:cNvSpPr/>
          <p:nvPr/>
        </p:nvSpPr>
        <p:spPr>
          <a:xfrm>
            <a:off x="7259543" y="3693113"/>
            <a:ext cx="1724173" cy="1077218"/>
          </a:xfrm>
          <a:prstGeom prst="rect">
            <a:avLst/>
          </a:prstGeom>
        </p:spPr>
        <p:txBody>
          <a:bodyPr wrap="square">
            <a:spAutoFit/>
          </a:bodyPr>
          <a:lstStyle/>
          <a:p>
            <a:pPr algn="ctr"/>
            <a:r>
              <a:rPr lang="zh-CN" altLang="en-US" sz="3200" b="1" dirty="0">
                <a:solidFill>
                  <a:schemeClr val="bg1"/>
                </a:solidFill>
                <a:latin typeface="+mj-lt"/>
              </a:rPr>
              <a:t>问题与建议</a:t>
            </a:r>
            <a:endParaRPr lang="en-US" altLang="zh-CN" sz="3200" b="1" dirty="0">
              <a:solidFill>
                <a:schemeClr val="bg1"/>
              </a:solidFill>
              <a:latin typeface="+mj-lt"/>
            </a:endParaRPr>
          </a:p>
        </p:txBody>
      </p:sp>
    </p:spTree>
    <p:extLst>
      <p:ext uri="{BB962C8B-B14F-4D97-AF65-F5344CB8AC3E}">
        <p14:creationId xmlns:p14="http://schemas.microsoft.com/office/powerpoint/2010/main" val="911980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6442789" cy="646331"/>
          </a:xfrm>
          <a:prstGeom prst="rect">
            <a:avLst/>
          </a:prstGeom>
          <a:noFill/>
        </p:spPr>
        <p:txBody>
          <a:bodyPr wrap="none" rtlCol="0">
            <a:spAutoFit/>
          </a:bodyPr>
          <a:lstStyle/>
          <a:p>
            <a:r>
              <a:rPr lang="zh-CN" altLang="en-US" sz="3600" b="1" dirty="0">
                <a:solidFill>
                  <a:srgbClr val="365A9C"/>
                </a:solidFill>
              </a:rPr>
              <a:t>大型流体机械优化设计与改造</a:t>
            </a:r>
          </a:p>
        </p:txBody>
      </p:sp>
      <p:sp>
        <p:nvSpPr>
          <p:cNvPr id="62" name="Text Box 71">
            <a:extLst>
              <a:ext uri="{FF2B5EF4-FFF2-40B4-BE49-F238E27FC236}">
                <a16:creationId xmlns:a16="http://schemas.microsoft.com/office/drawing/2014/main" id="{E8525D33-E669-4965-8118-6E9265C45649}"/>
              </a:ext>
            </a:extLst>
          </p:cNvPr>
          <p:cNvSpPr txBox="1">
            <a:spLocks noChangeArrowheads="1"/>
          </p:cNvSpPr>
          <p:nvPr/>
        </p:nvSpPr>
        <p:spPr bwMode="auto">
          <a:xfrm>
            <a:off x="287337" y="1087653"/>
            <a:ext cx="8569325" cy="280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defRPr>
                <a:solidFill>
                  <a:schemeClr val="tx1"/>
                </a:solidFill>
                <a:latin typeface="Arial" panose="020B0604020202020204" pitchFamily="34" charset="0"/>
                <a:ea typeface="宋体" panose="02010600030101010101" pitchFamily="2" charset="-122"/>
              </a:defRPr>
            </a:lvl1pPr>
            <a:lvl2pPr marL="271463" indent="-271463"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000" b="1" dirty="0">
                <a:solidFill>
                  <a:srgbClr val="FF0000"/>
                </a:solidFill>
                <a:latin typeface="Times New Roman" panose="02020603050405020304" pitchFamily="18" charset="0"/>
                <a:ea typeface="微软雅黑" panose="020B0503020204020204" pitchFamily="34" charset="-122"/>
                <a:sym typeface="+mn-ea"/>
              </a:rPr>
              <a:t>流体机械</a:t>
            </a:r>
            <a:r>
              <a:rPr kumimoji="1" lang="zh-CN" altLang="en-US" sz="2000" b="1" dirty="0">
                <a:latin typeface="Times New Roman" panose="02020603050405020304" pitchFamily="18" charset="0"/>
                <a:ea typeface="微软雅黑" panose="020B0503020204020204" pitchFamily="34" charset="-122"/>
                <a:sym typeface="+mn-ea"/>
              </a:rPr>
              <a:t>主要包括压缩机、鼓风机、通风机、泵，简称“三机一泵”，消耗全国总工业用电量的</a:t>
            </a:r>
            <a:r>
              <a:rPr kumimoji="1" lang="en-US" altLang="zh-CN" sz="2000" b="1" dirty="0">
                <a:latin typeface="Times New Roman" panose="02020603050405020304" pitchFamily="18" charset="0"/>
                <a:ea typeface="微软雅黑" panose="020B0503020204020204" pitchFamily="34" charset="-122"/>
                <a:sym typeface="+mn-ea"/>
              </a:rPr>
              <a:t>30%</a:t>
            </a:r>
            <a:r>
              <a:rPr kumimoji="1" lang="zh-CN" altLang="en-US" sz="2000" b="1" dirty="0">
                <a:latin typeface="Times New Roman" panose="02020603050405020304" pitchFamily="18" charset="0"/>
                <a:ea typeface="微软雅黑" panose="020B0503020204020204" pitchFamily="34" charset="-122"/>
                <a:sym typeface="+mn-ea"/>
              </a:rPr>
              <a:t>以上。</a:t>
            </a:r>
          </a:p>
          <a:p>
            <a:pPr eaLnBrk="1" hangingPunct="1">
              <a:buFont typeface="Wingdings" panose="05000000000000000000" pitchFamily="2" charset="2"/>
              <a:buChar char="Ø"/>
            </a:pPr>
            <a:endParaRPr kumimoji="1" lang="en-US" altLang="zh-CN" sz="2000" b="1" dirty="0">
              <a:latin typeface="Times New Roman" panose="02020603050405020304" pitchFamily="18" charset="0"/>
              <a:ea typeface="微软雅黑" panose="020B0503020204020204" pitchFamily="34" charset="-122"/>
            </a:endParaRPr>
          </a:p>
          <a:p>
            <a:pPr eaLnBrk="1" hangingPunct="1">
              <a:buFont typeface="Wingdings" panose="05000000000000000000" pitchFamily="2" charset="2"/>
              <a:buChar char="Ø"/>
            </a:pPr>
            <a:r>
              <a:rPr kumimoji="1" lang="zh-CN" altLang="en-US" sz="2000" b="1" dirty="0">
                <a:solidFill>
                  <a:srgbClr val="FF0000"/>
                </a:solidFill>
                <a:latin typeface="Times New Roman" panose="02020603050405020304" pitchFamily="18" charset="0"/>
                <a:ea typeface="微软雅黑" panose="020B0503020204020204" pitchFamily="34" charset="-122"/>
                <a:sym typeface="+mn-ea"/>
              </a:rPr>
              <a:t>大型流体机械</a:t>
            </a:r>
            <a:r>
              <a:rPr kumimoji="1" lang="zh-CN" altLang="en-US" sz="2000" b="1" dirty="0">
                <a:latin typeface="Times New Roman" panose="02020603050405020304" pitchFamily="18" charset="0"/>
                <a:ea typeface="微软雅黑" panose="020B0503020204020204" pitchFamily="34" charset="-122"/>
                <a:sym typeface="+mn-ea"/>
              </a:rPr>
              <a:t>能源消耗大、研发难度高，更是节能减排的重要抓手、名符其实的大国重器。</a:t>
            </a:r>
            <a:endParaRPr kumimoji="1" lang="en-US" altLang="zh-CN" sz="2000" b="1" dirty="0">
              <a:latin typeface="Times New Roman" panose="02020603050405020304" pitchFamily="18" charset="0"/>
              <a:ea typeface="微软雅黑" panose="020B0503020204020204" pitchFamily="34" charset="-122"/>
              <a:sym typeface="+mn-ea"/>
            </a:endParaRPr>
          </a:p>
          <a:p>
            <a:pPr eaLnBrk="1" hangingPunct="1">
              <a:buFont typeface="Wingdings" panose="05000000000000000000" pitchFamily="2" charset="2"/>
              <a:buChar char="Ø"/>
            </a:pPr>
            <a:endParaRPr kumimoji="1" lang="zh-CN" altLang="en-US" sz="2000" b="1" dirty="0">
              <a:latin typeface="Times New Roman" panose="02020603050405020304" pitchFamily="18" charset="0"/>
              <a:ea typeface="微软雅黑" panose="020B0503020204020204" pitchFamily="34" charset="-122"/>
              <a:sym typeface="+mn-ea"/>
            </a:endParaRPr>
          </a:p>
          <a:p>
            <a:pPr lvl="1" eaLnBrk="1" hangingPunct="1">
              <a:buFont typeface="Wingdings" panose="05000000000000000000" pitchFamily="2" charset="2"/>
              <a:buChar char="Ø"/>
            </a:pPr>
            <a:r>
              <a:rPr kumimoji="1" lang="zh-CN" altLang="en-US" sz="2000" b="1" dirty="0">
                <a:solidFill>
                  <a:srgbClr val="FF0000"/>
                </a:solidFill>
                <a:latin typeface="Times New Roman" panose="02020603050405020304" pitchFamily="18" charset="0"/>
                <a:ea typeface="微软雅黑" panose="020B0503020204020204" pitchFamily="34" charset="-122"/>
                <a:sym typeface="+mn-ea"/>
              </a:rPr>
              <a:t>大型流体机械节能及自主研发</a:t>
            </a:r>
            <a:r>
              <a:rPr kumimoji="1" lang="zh-CN" altLang="en-US" sz="2000" b="1" dirty="0">
                <a:latin typeface="Times New Roman" panose="02020603050405020304" pitchFamily="18" charset="0"/>
                <a:ea typeface="微软雅黑" panose="020B0503020204020204" pitchFamily="34" charset="-122"/>
                <a:sym typeface="+mn-ea"/>
              </a:rPr>
              <a:t>对高性能计算软件系统提出行业重大需求，开展非定常流动的并行算法、并行软件、典型示范，具有重要的社会、经济、学科意义。</a:t>
            </a:r>
          </a:p>
        </p:txBody>
      </p:sp>
      <p:sp>
        <p:nvSpPr>
          <p:cNvPr id="63" name="文本框 322574">
            <a:extLst>
              <a:ext uri="{FF2B5EF4-FFF2-40B4-BE49-F238E27FC236}">
                <a16:creationId xmlns:a16="http://schemas.microsoft.com/office/drawing/2014/main" id="{0ECC057E-19E2-46D8-B451-CA246FB4CEC9}"/>
              </a:ext>
            </a:extLst>
          </p:cNvPr>
          <p:cNvSpPr txBox="1">
            <a:spLocks noChangeArrowheads="1"/>
          </p:cNvSpPr>
          <p:nvPr/>
        </p:nvSpPr>
        <p:spPr bwMode="auto">
          <a:xfrm>
            <a:off x="35496" y="6159835"/>
            <a:ext cx="9073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dirty="0">
                <a:latin typeface="楷体_GB2312" pitchFamily="49" charset="-122"/>
                <a:ea typeface="楷体_GB2312" pitchFamily="49" charset="-122"/>
              </a:rPr>
              <a:t>  国产首套</a:t>
            </a:r>
            <a:r>
              <a:rPr lang="en-US" altLang="zh-CN" sz="1600" b="1" dirty="0">
                <a:latin typeface="楷体_GB2312" pitchFamily="49" charset="-122"/>
                <a:ea typeface="楷体_GB2312" pitchFamily="49" charset="-122"/>
              </a:rPr>
              <a:t>10</a:t>
            </a:r>
            <a:r>
              <a:rPr lang="zh-CN" altLang="en-US" sz="1600" b="1" dirty="0">
                <a:latin typeface="楷体_GB2312" pitchFamily="49" charset="-122"/>
                <a:ea typeface="楷体_GB2312" pitchFamily="49" charset="-122"/>
              </a:rPr>
              <a:t>万空分主压缩机   国内唯一</a:t>
            </a:r>
            <a:r>
              <a:rPr lang="en-US" altLang="zh-CN" sz="1600" b="1" dirty="0">
                <a:latin typeface="楷体_GB2312" pitchFamily="49" charset="-122"/>
                <a:ea typeface="楷体_GB2312" pitchFamily="49" charset="-122"/>
              </a:rPr>
              <a:t>2.4</a:t>
            </a:r>
            <a:r>
              <a:rPr lang="zh-CN" altLang="en-US" sz="1600" b="1" dirty="0">
                <a:latin typeface="楷体_GB2312" pitchFamily="49" charset="-122"/>
                <a:ea typeface="楷体_GB2312" pitchFamily="49" charset="-122"/>
              </a:rPr>
              <a:t>米跨音风洞主压缩机    首套第三代核主泵</a:t>
            </a:r>
          </a:p>
        </p:txBody>
      </p:sp>
      <p:pic>
        <p:nvPicPr>
          <p:cNvPr id="64" name="图片 25">
            <a:extLst>
              <a:ext uri="{FF2B5EF4-FFF2-40B4-BE49-F238E27FC236}">
                <a16:creationId xmlns:a16="http://schemas.microsoft.com/office/drawing/2014/main" id="{63C0A71C-A4EE-4380-AAF8-8B28A586D2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0312" y="4086840"/>
            <a:ext cx="1234480" cy="207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
            <a:extLst>
              <a:ext uri="{FF2B5EF4-FFF2-40B4-BE49-F238E27FC236}">
                <a16:creationId xmlns:a16="http://schemas.microsoft.com/office/drawing/2014/main" id="{D511234E-E7F2-489F-BB5D-E794A710BB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080895"/>
            <a:ext cx="3188616" cy="20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20">
            <a:extLst>
              <a:ext uri="{FF2B5EF4-FFF2-40B4-BE49-F238E27FC236}">
                <a16:creationId xmlns:a16="http://schemas.microsoft.com/office/drawing/2014/main" id="{4C3855C9-34DF-4E9D-AD57-DA0F706A9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4168140"/>
            <a:ext cx="315595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6700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3588" y="366376"/>
            <a:ext cx="8079456" cy="477054"/>
          </a:xfrm>
          <a:prstGeom prst="rect">
            <a:avLst/>
          </a:prstGeom>
          <a:noFill/>
        </p:spPr>
        <p:txBody>
          <a:bodyPr wrap="none" rtlCol="0">
            <a:spAutoFit/>
          </a:bodyPr>
          <a:lstStyle/>
          <a:p>
            <a:r>
              <a:rPr lang="zh-CN" altLang="en-US" sz="2500" b="1" dirty="0">
                <a:solidFill>
                  <a:srgbClr val="365A9C"/>
                </a:solidFill>
              </a:rPr>
              <a:t>面向</a:t>
            </a:r>
            <a:r>
              <a:rPr lang="en-US" altLang="zh-CN" sz="2500" b="1" dirty="0">
                <a:solidFill>
                  <a:srgbClr val="365A9C"/>
                </a:solidFill>
              </a:rPr>
              <a:t>E</a:t>
            </a:r>
            <a:r>
              <a:rPr lang="zh-CN" altLang="en-US" sz="2500" b="1" dirty="0">
                <a:solidFill>
                  <a:srgbClr val="365A9C"/>
                </a:solidFill>
              </a:rPr>
              <a:t>级计算机的大型流体机械并行计算软件系统及示范</a:t>
            </a:r>
          </a:p>
        </p:txBody>
      </p:sp>
      <p:grpSp>
        <p:nvGrpSpPr>
          <p:cNvPr id="61" name="组合 60">
            <a:extLst>
              <a:ext uri="{FF2B5EF4-FFF2-40B4-BE49-F238E27FC236}">
                <a16:creationId xmlns:a16="http://schemas.microsoft.com/office/drawing/2014/main" id="{7968F745-5B53-4C98-AB06-DC142A3FC919}"/>
              </a:ext>
            </a:extLst>
          </p:cNvPr>
          <p:cNvGrpSpPr/>
          <p:nvPr/>
        </p:nvGrpSpPr>
        <p:grpSpPr>
          <a:xfrm>
            <a:off x="172059" y="1658624"/>
            <a:ext cx="8971941" cy="4292473"/>
            <a:chOff x="396577" y="1772816"/>
            <a:chExt cx="8495903" cy="3869774"/>
          </a:xfrm>
        </p:grpSpPr>
        <p:grpSp>
          <p:nvGrpSpPr>
            <p:cNvPr id="21" name="组合 22">
              <a:extLst>
                <a:ext uri="{FF2B5EF4-FFF2-40B4-BE49-F238E27FC236}">
                  <a16:creationId xmlns:a16="http://schemas.microsoft.com/office/drawing/2014/main" id="{8FCD3889-FD87-40E5-984F-70B03269F91A}"/>
                </a:ext>
              </a:extLst>
            </p:cNvPr>
            <p:cNvGrpSpPr>
              <a:grpSpLocks/>
            </p:cNvGrpSpPr>
            <p:nvPr/>
          </p:nvGrpSpPr>
          <p:grpSpPr bwMode="auto">
            <a:xfrm>
              <a:off x="611065" y="2379153"/>
              <a:ext cx="3456881" cy="1013028"/>
              <a:chOff x="238079" y="2005102"/>
              <a:chExt cx="4610892" cy="1351432"/>
            </a:xfrm>
          </p:grpSpPr>
          <p:sp>
            <p:nvSpPr>
              <p:cNvPr id="22" name="直接连接符 60">
                <a:extLst>
                  <a:ext uri="{FF2B5EF4-FFF2-40B4-BE49-F238E27FC236}">
                    <a16:creationId xmlns:a16="http://schemas.microsoft.com/office/drawing/2014/main" id="{5CE7AE5F-8793-4F00-9FB1-0D892AC8D4A0}"/>
                  </a:ext>
                </a:extLst>
              </p:cNvPr>
              <p:cNvSpPr>
                <a:spLocks noChangeShapeType="1"/>
              </p:cNvSpPr>
              <p:nvPr/>
            </p:nvSpPr>
            <p:spPr bwMode="auto">
              <a:xfrm>
                <a:off x="1127448" y="2005102"/>
                <a:ext cx="0" cy="1207567"/>
              </a:xfrm>
              <a:prstGeom prst="line">
                <a:avLst/>
              </a:prstGeom>
              <a:noFill/>
              <a:ln w="9525">
                <a:solidFill>
                  <a:srgbClr val="3B7D91"/>
                </a:solidFill>
                <a:prstDash val="dash"/>
                <a:round/>
                <a:headEnd/>
                <a:tailEnd/>
              </a:ln>
            </p:spPr>
            <p:txBody>
              <a:bodyPr/>
              <a:lstStyle/>
              <a:p>
                <a:endParaRPr lang="zh-CN" altLang="en-US"/>
              </a:p>
            </p:txBody>
          </p:sp>
          <p:sp>
            <p:nvSpPr>
              <p:cNvPr id="23" name="TextBox 14">
                <a:extLst>
                  <a:ext uri="{FF2B5EF4-FFF2-40B4-BE49-F238E27FC236}">
                    <a16:creationId xmlns:a16="http://schemas.microsoft.com/office/drawing/2014/main" id="{5F28B3C3-8F02-4A0E-9E89-7E25F2BDA4C5}"/>
                  </a:ext>
                </a:extLst>
              </p:cNvPr>
              <p:cNvSpPr txBox="1">
                <a:spLocks noChangeArrowheads="1"/>
              </p:cNvSpPr>
              <p:nvPr/>
            </p:nvSpPr>
            <p:spPr bwMode="auto">
              <a:xfrm>
                <a:off x="454585" y="2412177"/>
                <a:ext cx="667526" cy="944357"/>
              </a:xfrm>
              <a:prstGeom prst="rect">
                <a:avLst/>
              </a:prstGeom>
              <a:noFill/>
              <a:ln w="9525">
                <a:noFill/>
                <a:miter lim="800000"/>
                <a:headEnd/>
                <a:tailEnd/>
              </a:ln>
            </p:spPr>
            <p:txBody>
              <a:bodyPr wrap="none">
                <a:spAutoFit/>
              </a:bodyPr>
              <a:lstStyle/>
              <a:p>
                <a:pPr eaLnBrk="0" hangingPunct="0"/>
                <a:r>
                  <a:rPr lang="en-US" altLang="zh-CN" sz="4000" b="1">
                    <a:solidFill>
                      <a:srgbClr val="FF6600"/>
                    </a:solidFill>
                    <a:latin typeface="微软雅黑" pitchFamily="34" charset="-122"/>
                    <a:ea typeface="微软雅黑" pitchFamily="34" charset="-122"/>
                  </a:rPr>
                  <a:t>1</a:t>
                </a:r>
                <a:endParaRPr lang="zh-CN" altLang="en-US" sz="4000" b="1">
                  <a:solidFill>
                    <a:srgbClr val="FF6600"/>
                  </a:solidFill>
                  <a:latin typeface="微软雅黑" pitchFamily="34" charset="-122"/>
                  <a:ea typeface="微软雅黑" pitchFamily="34" charset="-122"/>
                </a:endParaRPr>
              </a:p>
            </p:txBody>
          </p:sp>
          <p:cxnSp>
            <p:nvCxnSpPr>
              <p:cNvPr id="24" name="直接连接符 21">
                <a:extLst>
                  <a:ext uri="{FF2B5EF4-FFF2-40B4-BE49-F238E27FC236}">
                    <a16:creationId xmlns:a16="http://schemas.microsoft.com/office/drawing/2014/main" id="{BEEEB9A2-269C-4DC5-BB03-E66143D56469}"/>
                  </a:ext>
                </a:extLst>
              </p:cNvPr>
              <p:cNvCxnSpPr>
                <a:cxnSpLocks noChangeShapeType="1"/>
              </p:cNvCxnSpPr>
              <p:nvPr/>
            </p:nvCxnSpPr>
            <p:spPr bwMode="auto">
              <a:xfrm flipV="1">
                <a:off x="238079" y="3215082"/>
                <a:ext cx="4610892" cy="347"/>
              </a:xfrm>
              <a:prstGeom prst="line">
                <a:avLst/>
              </a:prstGeom>
              <a:noFill/>
              <a:ln w="9525">
                <a:solidFill>
                  <a:srgbClr val="3B7D91"/>
                </a:solidFill>
                <a:prstDash val="dash"/>
                <a:round/>
                <a:headEnd/>
                <a:tailEnd/>
              </a:ln>
            </p:spPr>
          </p:cxnSp>
        </p:grpSp>
        <p:grpSp>
          <p:nvGrpSpPr>
            <p:cNvPr id="25" name="组合 23">
              <a:extLst>
                <a:ext uri="{FF2B5EF4-FFF2-40B4-BE49-F238E27FC236}">
                  <a16:creationId xmlns:a16="http://schemas.microsoft.com/office/drawing/2014/main" id="{47BCBB86-C647-4FE8-A8DB-8561902A3B7F}"/>
                </a:ext>
              </a:extLst>
            </p:cNvPr>
            <p:cNvGrpSpPr>
              <a:grpSpLocks/>
            </p:cNvGrpSpPr>
            <p:nvPr/>
          </p:nvGrpSpPr>
          <p:grpSpPr bwMode="auto">
            <a:xfrm>
              <a:off x="4645273" y="2379152"/>
              <a:ext cx="3528392" cy="1013028"/>
              <a:chOff x="118808" y="2005102"/>
              <a:chExt cx="4706289" cy="1351432"/>
            </a:xfrm>
          </p:grpSpPr>
          <p:sp>
            <p:nvSpPr>
              <p:cNvPr id="26" name="直接连接符 60">
                <a:extLst>
                  <a:ext uri="{FF2B5EF4-FFF2-40B4-BE49-F238E27FC236}">
                    <a16:creationId xmlns:a16="http://schemas.microsoft.com/office/drawing/2014/main" id="{DAE2E22F-12B3-4409-AFBC-1C91F64773FD}"/>
                  </a:ext>
                </a:extLst>
              </p:cNvPr>
              <p:cNvSpPr>
                <a:spLocks noChangeShapeType="1"/>
              </p:cNvSpPr>
              <p:nvPr/>
            </p:nvSpPr>
            <p:spPr bwMode="auto">
              <a:xfrm>
                <a:off x="1127448" y="2005102"/>
                <a:ext cx="0" cy="1207566"/>
              </a:xfrm>
              <a:prstGeom prst="line">
                <a:avLst/>
              </a:prstGeom>
              <a:noFill/>
              <a:ln w="9525">
                <a:solidFill>
                  <a:srgbClr val="3B7D91"/>
                </a:solidFill>
                <a:prstDash val="dash"/>
                <a:round/>
                <a:headEnd/>
                <a:tailEnd/>
              </a:ln>
            </p:spPr>
            <p:txBody>
              <a:bodyPr/>
              <a:lstStyle/>
              <a:p>
                <a:endParaRPr lang="zh-CN" altLang="en-US"/>
              </a:p>
            </p:txBody>
          </p:sp>
          <p:sp>
            <p:nvSpPr>
              <p:cNvPr id="27" name="TextBox 25">
                <a:extLst>
                  <a:ext uri="{FF2B5EF4-FFF2-40B4-BE49-F238E27FC236}">
                    <a16:creationId xmlns:a16="http://schemas.microsoft.com/office/drawing/2014/main" id="{060B0E7D-7579-4ABD-9281-1AC1ADCBA063}"/>
                  </a:ext>
                </a:extLst>
              </p:cNvPr>
              <p:cNvSpPr txBox="1">
                <a:spLocks noChangeArrowheads="1"/>
              </p:cNvSpPr>
              <p:nvPr/>
            </p:nvSpPr>
            <p:spPr bwMode="auto">
              <a:xfrm>
                <a:off x="430502" y="2412177"/>
                <a:ext cx="667528" cy="944357"/>
              </a:xfrm>
              <a:prstGeom prst="rect">
                <a:avLst/>
              </a:prstGeom>
              <a:noFill/>
              <a:ln w="9525">
                <a:noFill/>
                <a:miter lim="800000"/>
                <a:headEnd/>
                <a:tailEnd/>
              </a:ln>
            </p:spPr>
            <p:txBody>
              <a:bodyPr wrap="none">
                <a:spAutoFit/>
              </a:bodyPr>
              <a:lstStyle/>
              <a:p>
                <a:pPr eaLnBrk="0" hangingPunct="0"/>
                <a:r>
                  <a:rPr lang="en-US" altLang="zh-CN" sz="4000" b="1">
                    <a:solidFill>
                      <a:srgbClr val="FF6600"/>
                    </a:solidFill>
                    <a:latin typeface="微软雅黑" pitchFamily="34" charset="-122"/>
                    <a:ea typeface="微软雅黑" pitchFamily="34" charset="-122"/>
                  </a:rPr>
                  <a:t>2</a:t>
                </a:r>
                <a:endParaRPr lang="zh-CN" altLang="en-US" sz="4000" b="1">
                  <a:solidFill>
                    <a:srgbClr val="FF6600"/>
                  </a:solidFill>
                  <a:latin typeface="微软雅黑" pitchFamily="34" charset="-122"/>
                  <a:ea typeface="微软雅黑" pitchFamily="34" charset="-122"/>
                </a:endParaRPr>
              </a:p>
            </p:txBody>
          </p:sp>
          <p:cxnSp>
            <p:nvCxnSpPr>
              <p:cNvPr id="28" name="直接连接符 26">
                <a:extLst>
                  <a:ext uri="{FF2B5EF4-FFF2-40B4-BE49-F238E27FC236}">
                    <a16:creationId xmlns:a16="http://schemas.microsoft.com/office/drawing/2014/main" id="{ED63B883-7828-44D5-9F2E-634DE3A479B3}"/>
                  </a:ext>
                </a:extLst>
              </p:cNvPr>
              <p:cNvCxnSpPr>
                <a:cxnSpLocks noChangeShapeType="1"/>
              </p:cNvCxnSpPr>
              <p:nvPr/>
            </p:nvCxnSpPr>
            <p:spPr bwMode="auto">
              <a:xfrm>
                <a:off x="118808" y="3215082"/>
                <a:ext cx="4706289" cy="0"/>
              </a:xfrm>
              <a:prstGeom prst="line">
                <a:avLst/>
              </a:prstGeom>
              <a:noFill/>
              <a:ln w="9525">
                <a:solidFill>
                  <a:srgbClr val="3B7D91"/>
                </a:solidFill>
                <a:prstDash val="dash"/>
                <a:round/>
                <a:headEnd/>
                <a:tailEnd/>
              </a:ln>
            </p:spPr>
          </p:cxnSp>
        </p:grpSp>
        <p:grpSp>
          <p:nvGrpSpPr>
            <p:cNvPr id="29" name="组合 29">
              <a:extLst>
                <a:ext uri="{FF2B5EF4-FFF2-40B4-BE49-F238E27FC236}">
                  <a16:creationId xmlns:a16="http://schemas.microsoft.com/office/drawing/2014/main" id="{D5D1B978-9DAB-49D4-ACF6-6FF987E247D8}"/>
                </a:ext>
              </a:extLst>
            </p:cNvPr>
            <p:cNvGrpSpPr>
              <a:grpSpLocks/>
            </p:cNvGrpSpPr>
            <p:nvPr/>
          </p:nvGrpSpPr>
          <p:grpSpPr bwMode="auto">
            <a:xfrm>
              <a:off x="396579" y="4232456"/>
              <a:ext cx="2448645" cy="1229025"/>
              <a:chOff x="429179" y="1717070"/>
              <a:chExt cx="3265696" cy="1639302"/>
            </a:xfrm>
          </p:grpSpPr>
          <p:sp>
            <p:nvSpPr>
              <p:cNvPr id="30" name="直接连接符 60">
                <a:extLst>
                  <a:ext uri="{FF2B5EF4-FFF2-40B4-BE49-F238E27FC236}">
                    <a16:creationId xmlns:a16="http://schemas.microsoft.com/office/drawing/2014/main" id="{D5EB3AB4-EDC4-491A-AF11-0ACC8F605434}"/>
                  </a:ext>
                </a:extLst>
              </p:cNvPr>
              <p:cNvSpPr>
                <a:spLocks noChangeShapeType="1"/>
              </p:cNvSpPr>
              <p:nvPr/>
            </p:nvSpPr>
            <p:spPr bwMode="auto">
              <a:xfrm>
                <a:off x="1127448" y="1717070"/>
                <a:ext cx="0" cy="1495593"/>
              </a:xfrm>
              <a:prstGeom prst="line">
                <a:avLst/>
              </a:prstGeom>
              <a:noFill/>
              <a:ln w="9525">
                <a:solidFill>
                  <a:srgbClr val="3B7D91"/>
                </a:solidFill>
                <a:prstDash val="dash"/>
                <a:round/>
                <a:headEnd/>
                <a:tailEnd/>
              </a:ln>
            </p:spPr>
            <p:txBody>
              <a:bodyPr/>
              <a:lstStyle/>
              <a:p>
                <a:endParaRPr lang="zh-CN" altLang="en-US"/>
              </a:p>
            </p:txBody>
          </p:sp>
          <p:sp>
            <p:nvSpPr>
              <p:cNvPr id="31" name="TextBox 31">
                <a:extLst>
                  <a:ext uri="{FF2B5EF4-FFF2-40B4-BE49-F238E27FC236}">
                    <a16:creationId xmlns:a16="http://schemas.microsoft.com/office/drawing/2014/main" id="{F284149D-836D-43DE-96C3-C74E924CCAE2}"/>
                  </a:ext>
                </a:extLst>
              </p:cNvPr>
              <p:cNvSpPr txBox="1">
                <a:spLocks noChangeArrowheads="1"/>
              </p:cNvSpPr>
              <p:nvPr/>
            </p:nvSpPr>
            <p:spPr bwMode="auto">
              <a:xfrm>
                <a:off x="429179" y="2412177"/>
                <a:ext cx="667448" cy="944195"/>
              </a:xfrm>
              <a:prstGeom prst="rect">
                <a:avLst/>
              </a:prstGeom>
              <a:noFill/>
              <a:ln w="9525">
                <a:noFill/>
                <a:miter lim="800000"/>
                <a:headEnd/>
                <a:tailEnd/>
              </a:ln>
            </p:spPr>
            <p:txBody>
              <a:bodyPr wrap="none">
                <a:spAutoFit/>
              </a:bodyPr>
              <a:lstStyle/>
              <a:p>
                <a:pPr eaLnBrk="0" hangingPunct="0"/>
                <a:r>
                  <a:rPr lang="en-US" altLang="zh-CN" sz="4000" b="1">
                    <a:solidFill>
                      <a:srgbClr val="FF6600"/>
                    </a:solidFill>
                    <a:latin typeface="微软雅黑" pitchFamily="34" charset="-122"/>
                    <a:ea typeface="微软雅黑" pitchFamily="34" charset="-122"/>
                  </a:rPr>
                  <a:t>1</a:t>
                </a:r>
                <a:endParaRPr lang="zh-CN" altLang="en-US" sz="4000" b="1">
                  <a:solidFill>
                    <a:srgbClr val="FF6600"/>
                  </a:solidFill>
                  <a:latin typeface="微软雅黑" pitchFamily="34" charset="-122"/>
                  <a:ea typeface="微软雅黑" pitchFamily="34" charset="-122"/>
                </a:endParaRPr>
              </a:p>
            </p:txBody>
          </p:sp>
          <p:cxnSp>
            <p:nvCxnSpPr>
              <p:cNvPr id="32" name="直接连接符 32">
                <a:extLst>
                  <a:ext uri="{FF2B5EF4-FFF2-40B4-BE49-F238E27FC236}">
                    <a16:creationId xmlns:a16="http://schemas.microsoft.com/office/drawing/2014/main" id="{543565B3-F1B1-4CF3-B812-BA57634294B0}"/>
                  </a:ext>
                </a:extLst>
              </p:cNvPr>
              <p:cNvCxnSpPr>
                <a:cxnSpLocks noChangeShapeType="1"/>
              </p:cNvCxnSpPr>
              <p:nvPr/>
            </p:nvCxnSpPr>
            <p:spPr bwMode="auto">
              <a:xfrm>
                <a:off x="623393" y="3212976"/>
                <a:ext cx="3071482" cy="1657"/>
              </a:xfrm>
              <a:prstGeom prst="line">
                <a:avLst/>
              </a:prstGeom>
              <a:noFill/>
              <a:ln w="9525">
                <a:solidFill>
                  <a:srgbClr val="3B7D91"/>
                </a:solidFill>
                <a:prstDash val="dash"/>
                <a:round/>
                <a:headEnd/>
                <a:tailEnd/>
              </a:ln>
            </p:spPr>
          </p:cxnSp>
        </p:grpSp>
        <p:grpSp>
          <p:nvGrpSpPr>
            <p:cNvPr id="33" name="组合 35">
              <a:extLst>
                <a:ext uri="{FF2B5EF4-FFF2-40B4-BE49-F238E27FC236}">
                  <a16:creationId xmlns:a16="http://schemas.microsoft.com/office/drawing/2014/main" id="{E128028E-2923-4929-AA18-A0A8D29B3139}"/>
                </a:ext>
              </a:extLst>
            </p:cNvPr>
            <p:cNvGrpSpPr>
              <a:grpSpLocks/>
            </p:cNvGrpSpPr>
            <p:nvPr/>
          </p:nvGrpSpPr>
          <p:grpSpPr bwMode="auto">
            <a:xfrm>
              <a:off x="3131841" y="4268173"/>
              <a:ext cx="3025651" cy="1194594"/>
              <a:chOff x="430502" y="1762944"/>
              <a:chExt cx="4033119" cy="1593501"/>
            </a:xfrm>
          </p:grpSpPr>
          <p:sp>
            <p:nvSpPr>
              <p:cNvPr id="34" name="直接连接符 60">
                <a:extLst>
                  <a:ext uri="{FF2B5EF4-FFF2-40B4-BE49-F238E27FC236}">
                    <a16:creationId xmlns:a16="http://schemas.microsoft.com/office/drawing/2014/main" id="{C7F5DC55-EBE0-4B2B-A0E4-EC1C393A3068}"/>
                  </a:ext>
                </a:extLst>
              </p:cNvPr>
              <p:cNvSpPr>
                <a:spLocks noChangeShapeType="1"/>
              </p:cNvSpPr>
              <p:nvPr/>
            </p:nvSpPr>
            <p:spPr bwMode="auto">
              <a:xfrm>
                <a:off x="1127448" y="1762944"/>
                <a:ext cx="0" cy="1449721"/>
              </a:xfrm>
              <a:prstGeom prst="line">
                <a:avLst/>
              </a:prstGeom>
              <a:noFill/>
              <a:ln w="9525">
                <a:solidFill>
                  <a:srgbClr val="3B7D91"/>
                </a:solidFill>
                <a:prstDash val="dash"/>
                <a:round/>
                <a:headEnd/>
                <a:tailEnd/>
              </a:ln>
            </p:spPr>
            <p:txBody>
              <a:bodyPr/>
              <a:lstStyle/>
              <a:p>
                <a:endParaRPr lang="zh-CN" altLang="en-US"/>
              </a:p>
            </p:txBody>
          </p:sp>
          <p:sp>
            <p:nvSpPr>
              <p:cNvPr id="35" name="TextBox 37">
                <a:extLst>
                  <a:ext uri="{FF2B5EF4-FFF2-40B4-BE49-F238E27FC236}">
                    <a16:creationId xmlns:a16="http://schemas.microsoft.com/office/drawing/2014/main" id="{6C8E015F-CEA2-4203-8AB4-EAF3781EF6F2}"/>
                  </a:ext>
                </a:extLst>
              </p:cNvPr>
              <p:cNvSpPr txBox="1">
                <a:spLocks noChangeArrowheads="1"/>
              </p:cNvSpPr>
              <p:nvPr/>
            </p:nvSpPr>
            <p:spPr bwMode="auto">
              <a:xfrm>
                <a:off x="430502" y="2412177"/>
                <a:ext cx="667098" cy="944268"/>
              </a:xfrm>
              <a:prstGeom prst="rect">
                <a:avLst/>
              </a:prstGeom>
              <a:noFill/>
              <a:ln w="9525">
                <a:noFill/>
                <a:miter lim="800000"/>
                <a:headEnd/>
                <a:tailEnd/>
              </a:ln>
            </p:spPr>
            <p:txBody>
              <a:bodyPr wrap="none">
                <a:spAutoFit/>
              </a:bodyPr>
              <a:lstStyle/>
              <a:p>
                <a:pPr eaLnBrk="0" hangingPunct="0"/>
                <a:r>
                  <a:rPr lang="en-US" altLang="zh-CN" sz="4000" b="1" dirty="0">
                    <a:solidFill>
                      <a:srgbClr val="FF6600"/>
                    </a:solidFill>
                    <a:latin typeface="微软雅黑" pitchFamily="34" charset="-122"/>
                    <a:ea typeface="微软雅黑" pitchFamily="34" charset="-122"/>
                  </a:rPr>
                  <a:t>2</a:t>
                </a:r>
                <a:endParaRPr lang="zh-CN" altLang="en-US" sz="4000" b="1" dirty="0">
                  <a:solidFill>
                    <a:srgbClr val="FF6600"/>
                  </a:solidFill>
                  <a:latin typeface="微软雅黑" pitchFamily="34" charset="-122"/>
                  <a:ea typeface="微软雅黑" pitchFamily="34" charset="-122"/>
                </a:endParaRPr>
              </a:p>
            </p:txBody>
          </p:sp>
          <p:cxnSp>
            <p:nvCxnSpPr>
              <p:cNvPr id="36" name="直接连接符 38">
                <a:extLst>
                  <a:ext uri="{FF2B5EF4-FFF2-40B4-BE49-F238E27FC236}">
                    <a16:creationId xmlns:a16="http://schemas.microsoft.com/office/drawing/2014/main" id="{8C34D2BA-5A58-4D60-9338-A362346C2204}"/>
                  </a:ext>
                </a:extLst>
              </p:cNvPr>
              <p:cNvCxnSpPr>
                <a:cxnSpLocks noChangeShapeType="1"/>
              </p:cNvCxnSpPr>
              <p:nvPr/>
            </p:nvCxnSpPr>
            <p:spPr bwMode="auto">
              <a:xfrm>
                <a:off x="623393" y="3212977"/>
                <a:ext cx="3840228" cy="0"/>
              </a:xfrm>
              <a:prstGeom prst="line">
                <a:avLst/>
              </a:prstGeom>
              <a:noFill/>
              <a:ln w="9525">
                <a:solidFill>
                  <a:srgbClr val="3B7D91"/>
                </a:solidFill>
                <a:prstDash val="dash"/>
                <a:round/>
                <a:headEnd/>
                <a:tailEnd/>
              </a:ln>
            </p:spPr>
          </p:cxnSp>
        </p:grpSp>
        <p:sp>
          <p:nvSpPr>
            <p:cNvPr id="37" name="矩形 33">
              <a:extLst>
                <a:ext uri="{FF2B5EF4-FFF2-40B4-BE49-F238E27FC236}">
                  <a16:creationId xmlns:a16="http://schemas.microsoft.com/office/drawing/2014/main" id="{BAD7430F-FD44-4EC4-B05F-A704A193EE98}"/>
                </a:ext>
              </a:extLst>
            </p:cNvPr>
            <p:cNvSpPr>
              <a:spLocks noChangeArrowheads="1"/>
            </p:cNvSpPr>
            <p:nvPr/>
          </p:nvSpPr>
          <p:spPr bwMode="auto">
            <a:xfrm>
              <a:off x="2483770" y="1772816"/>
              <a:ext cx="1584175" cy="1477328"/>
            </a:xfrm>
            <a:prstGeom prst="rect">
              <a:avLst/>
            </a:prstGeom>
            <a:noFill/>
            <a:ln w="9525">
              <a:noFill/>
              <a:miter lim="800000"/>
              <a:headEnd/>
              <a:tailEnd/>
            </a:ln>
          </p:spPr>
          <p:txBody>
            <a:bodyPr wrap="square">
              <a:spAutoFit/>
            </a:bodyPr>
            <a:lstStyle/>
            <a:p>
              <a:pPr eaLnBrk="0" hangingPunct="0"/>
              <a:r>
                <a:rPr lang="zh-CN" altLang="en-US" b="1" dirty="0">
                  <a:solidFill>
                    <a:srgbClr val="274467"/>
                  </a:solidFill>
                  <a:latin typeface="微软雅黑" pitchFamily="34" charset="-122"/>
                  <a:ea typeface="微软雅黑" pitchFamily="34" charset="-122"/>
                  <a:sym typeface="微软雅黑" pitchFamily="34" charset="-122"/>
                </a:rPr>
                <a:t>大型流体机械复杂流动的精细</a:t>
              </a:r>
              <a:r>
                <a:rPr lang="zh-CN" altLang="en-US" b="1" dirty="0">
                  <a:solidFill>
                    <a:schemeClr val="accent6"/>
                  </a:solidFill>
                  <a:latin typeface="微软雅黑" pitchFamily="34" charset="-122"/>
                  <a:ea typeface="微软雅黑" pitchFamily="34" charset="-122"/>
                  <a:sym typeface="微软雅黑" pitchFamily="34" charset="-122"/>
                </a:rPr>
                <a:t>建模</a:t>
              </a:r>
              <a:r>
                <a:rPr lang="zh-CN" altLang="en-US" b="1" dirty="0">
                  <a:solidFill>
                    <a:srgbClr val="274467"/>
                  </a:solidFill>
                  <a:latin typeface="微软雅黑" pitchFamily="34" charset="-122"/>
                  <a:ea typeface="微软雅黑" pitchFamily="34" charset="-122"/>
                  <a:sym typeface="微软雅黑" pitchFamily="34" charset="-122"/>
                </a:rPr>
                <a:t>及高效、高精度、可扩展并行</a:t>
              </a:r>
              <a:r>
                <a:rPr lang="zh-CN" altLang="en-US" b="1" dirty="0">
                  <a:solidFill>
                    <a:srgbClr val="B90000"/>
                  </a:solidFill>
                  <a:latin typeface="微软雅黑" pitchFamily="34" charset="-122"/>
                  <a:ea typeface="微软雅黑" pitchFamily="34" charset="-122"/>
                  <a:sym typeface="微软雅黑" pitchFamily="34" charset="-122"/>
                </a:rPr>
                <a:t>算法</a:t>
              </a:r>
            </a:p>
          </p:txBody>
        </p:sp>
        <p:sp>
          <p:nvSpPr>
            <p:cNvPr id="38" name="矩形 34">
              <a:extLst>
                <a:ext uri="{FF2B5EF4-FFF2-40B4-BE49-F238E27FC236}">
                  <a16:creationId xmlns:a16="http://schemas.microsoft.com/office/drawing/2014/main" id="{E76EAB15-4D46-4B2F-B4C0-4C7210398AD6}"/>
                </a:ext>
              </a:extLst>
            </p:cNvPr>
            <p:cNvSpPr>
              <a:spLocks noChangeArrowheads="1"/>
            </p:cNvSpPr>
            <p:nvPr/>
          </p:nvSpPr>
          <p:spPr bwMode="auto">
            <a:xfrm>
              <a:off x="6751638" y="2026009"/>
              <a:ext cx="1782068" cy="1200329"/>
            </a:xfrm>
            <a:prstGeom prst="rect">
              <a:avLst/>
            </a:prstGeom>
            <a:noFill/>
            <a:ln w="9525">
              <a:noFill/>
              <a:miter lim="800000"/>
              <a:headEnd/>
              <a:tailEnd/>
            </a:ln>
          </p:spPr>
          <p:txBody>
            <a:bodyPr wrap="square">
              <a:spAutoFit/>
            </a:bodyPr>
            <a:lstStyle/>
            <a:p>
              <a:pPr eaLnBrk="0" hangingPunct="0"/>
              <a:r>
                <a:rPr lang="zh-CN" altLang="en-US" b="1" dirty="0">
                  <a:solidFill>
                    <a:srgbClr val="274467"/>
                  </a:solidFill>
                  <a:latin typeface="微软雅黑" pitchFamily="34" charset="-122"/>
                  <a:ea typeface="微软雅黑" pitchFamily="34" charset="-122"/>
                  <a:sym typeface="微软雅黑" pitchFamily="34" charset="-122"/>
                </a:rPr>
                <a:t>大型流体机械并行计算</a:t>
              </a:r>
              <a:r>
                <a:rPr lang="zh-CN" altLang="en-US" b="1" dirty="0">
                  <a:solidFill>
                    <a:srgbClr val="B90000"/>
                  </a:solidFill>
                  <a:latin typeface="微软雅黑" pitchFamily="34" charset="-122"/>
                  <a:ea typeface="微软雅黑" pitchFamily="34" charset="-122"/>
                  <a:sym typeface="微软雅黑" pitchFamily="34" charset="-122"/>
                </a:rPr>
                <a:t>软件</a:t>
              </a:r>
              <a:r>
                <a:rPr lang="zh-CN" altLang="en-US" b="1" dirty="0">
                  <a:solidFill>
                    <a:srgbClr val="274467"/>
                  </a:solidFill>
                  <a:latin typeface="微软雅黑" pitchFamily="34" charset="-122"/>
                  <a:ea typeface="微软雅黑" pitchFamily="34" charset="-122"/>
                  <a:sym typeface="微软雅黑" pitchFamily="34" charset="-122"/>
                </a:rPr>
                <a:t>的高可扩展技术及</a:t>
              </a:r>
              <a:r>
                <a:rPr lang="zh-CN" altLang="en-US" b="1" dirty="0">
                  <a:solidFill>
                    <a:schemeClr val="accent6"/>
                  </a:solidFill>
                  <a:latin typeface="微软雅黑" pitchFamily="34" charset="-122"/>
                  <a:ea typeface="微软雅黑" pitchFamily="34" charset="-122"/>
                  <a:sym typeface="微软雅黑" pitchFamily="34" charset="-122"/>
                </a:rPr>
                <a:t>应用</a:t>
              </a:r>
              <a:r>
                <a:rPr lang="zh-CN" altLang="en-US" b="1" dirty="0">
                  <a:solidFill>
                    <a:srgbClr val="274467"/>
                  </a:solidFill>
                  <a:latin typeface="微软雅黑" pitchFamily="34" charset="-122"/>
                  <a:ea typeface="微软雅黑" pitchFamily="34" charset="-122"/>
                  <a:sym typeface="微软雅黑" pitchFamily="34" charset="-122"/>
                </a:rPr>
                <a:t>示范</a:t>
              </a:r>
            </a:p>
          </p:txBody>
        </p:sp>
        <p:sp>
          <p:nvSpPr>
            <p:cNvPr id="39" name="矩形 35">
              <a:extLst>
                <a:ext uri="{FF2B5EF4-FFF2-40B4-BE49-F238E27FC236}">
                  <a16:creationId xmlns:a16="http://schemas.microsoft.com/office/drawing/2014/main" id="{147E4128-DF76-4B3E-A48A-2C5A3CDA7834}"/>
                </a:ext>
              </a:extLst>
            </p:cNvPr>
            <p:cNvSpPr>
              <a:spLocks noChangeArrowheads="1"/>
            </p:cNvSpPr>
            <p:nvPr/>
          </p:nvSpPr>
          <p:spPr bwMode="auto">
            <a:xfrm>
              <a:off x="1812059" y="3888264"/>
              <a:ext cx="1295400" cy="1754326"/>
            </a:xfrm>
            <a:prstGeom prst="rect">
              <a:avLst/>
            </a:prstGeom>
            <a:noFill/>
            <a:ln w="9525">
              <a:noFill/>
              <a:miter lim="800000"/>
              <a:headEnd/>
              <a:tailEnd/>
            </a:ln>
          </p:spPr>
          <p:txBody>
            <a:bodyPr>
              <a:spAutoFit/>
            </a:bodyPr>
            <a:lstStyle/>
            <a:p>
              <a:pPr eaLnBrk="0" hangingPunct="0"/>
              <a:r>
                <a:rPr lang="zh-CN" altLang="en-US" b="1" dirty="0">
                  <a:solidFill>
                    <a:srgbClr val="274467"/>
                  </a:solidFill>
                  <a:latin typeface="微软雅黑" pitchFamily="34" charset="-122"/>
                  <a:ea typeface="微软雅黑" pitchFamily="34" charset="-122"/>
                  <a:sym typeface="微软雅黑" pitchFamily="34" charset="-122"/>
                </a:rPr>
                <a:t>大型流体机械复杂流动的精细建模及高可扩展并行算法</a:t>
              </a:r>
            </a:p>
          </p:txBody>
        </p:sp>
        <p:sp>
          <p:nvSpPr>
            <p:cNvPr id="40" name="矩形 41">
              <a:extLst>
                <a:ext uri="{FF2B5EF4-FFF2-40B4-BE49-F238E27FC236}">
                  <a16:creationId xmlns:a16="http://schemas.microsoft.com/office/drawing/2014/main" id="{A416BF9A-BA4B-4B82-8B44-ECF830DCBC56}"/>
                </a:ext>
              </a:extLst>
            </p:cNvPr>
            <p:cNvSpPr>
              <a:spLocks noChangeArrowheads="1"/>
            </p:cNvSpPr>
            <p:nvPr/>
          </p:nvSpPr>
          <p:spPr bwMode="auto">
            <a:xfrm>
              <a:off x="4788024" y="3877886"/>
              <a:ext cx="1368152" cy="1477328"/>
            </a:xfrm>
            <a:prstGeom prst="rect">
              <a:avLst/>
            </a:prstGeom>
            <a:noFill/>
            <a:ln w="9525">
              <a:noFill/>
              <a:miter lim="800000"/>
              <a:headEnd/>
              <a:tailEnd/>
            </a:ln>
          </p:spPr>
          <p:txBody>
            <a:bodyPr wrap="square">
              <a:spAutoFit/>
            </a:bodyPr>
            <a:lstStyle/>
            <a:p>
              <a:pPr eaLnBrk="0" hangingPunct="0"/>
              <a:r>
                <a:rPr lang="zh-CN" altLang="en-US" b="1" dirty="0">
                  <a:solidFill>
                    <a:srgbClr val="FF6600"/>
                  </a:solidFill>
                  <a:latin typeface="微软雅黑" pitchFamily="34" charset="-122"/>
                  <a:ea typeface="微软雅黑" pitchFamily="34" charset="-122"/>
                  <a:sym typeface="微软雅黑" pitchFamily="34" charset="-122"/>
                </a:rPr>
                <a:t>面向</a:t>
              </a:r>
              <a:r>
                <a:rPr lang="en-US" altLang="zh-CN" b="1" dirty="0">
                  <a:solidFill>
                    <a:srgbClr val="FF6600"/>
                  </a:solidFill>
                  <a:latin typeface="微软雅黑" pitchFamily="34" charset="-122"/>
                  <a:ea typeface="微软雅黑" pitchFamily="34" charset="-122"/>
                  <a:sym typeface="微软雅黑" pitchFamily="34" charset="-122"/>
                </a:rPr>
                <a:t>E </a:t>
              </a:r>
              <a:r>
                <a:rPr lang="zh-CN" altLang="en-US" b="1" dirty="0">
                  <a:solidFill>
                    <a:srgbClr val="FF6600"/>
                  </a:solidFill>
                  <a:latin typeface="微软雅黑" pitchFamily="34" charset="-122"/>
                  <a:ea typeface="微软雅黑" pitchFamily="34" charset="-122"/>
                  <a:sym typeface="微软雅黑" pitchFamily="34" charset="-122"/>
                </a:rPr>
                <a:t>级计算机的大型流体机械并行计算软件研制</a:t>
              </a:r>
            </a:p>
          </p:txBody>
        </p:sp>
        <p:sp>
          <p:nvSpPr>
            <p:cNvPr id="41" name="TextBox 36">
              <a:extLst>
                <a:ext uri="{FF2B5EF4-FFF2-40B4-BE49-F238E27FC236}">
                  <a16:creationId xmlns:a16="http://schemas.microsoft.com/office/drawing/2014/main" id="{D22BB400-6E5A-467B-B5D5-C198EF82B75F}"/>
                </a:ext>
              </a:extLst>
            </p:cNvPr>
            <p:cNvSpPr txBox="1">
              <a:spLocks noChangeArrowheads="1"/>
            </p:cNvSpPr>
            <p:nvPr/>
          </p:nvSpPr>
          <p:spPr bwMode="auto">
            <a:xfrm>
              <a:off x="466603" y="1954001"/>
              <a:ext cx="504825" cy="1323439"/>
            </a:xfrm>
            <a:prstGeom prst="rect">
              <a:avLst/>
            </a:prstGeom>
            <a:noFill/>
            <a:ln w="9525">
              <a:noFill/>
              <a:miter lim="800000"/>
              <a:headEnd/>
              <a:tailEnd/>
            </a:ln>
          </p:spPr>
          <p:txBody>
            <a:bodyPr>
              <a:spAutoFit/>
            </a:bodyPr>
            <a:lstStyle/>
            <a:p>
              <a:pPr eaLnBrk="0" hangingPunct="0"/>
              <a:r>
                <a:rPr lang="zh-CN" altLang="en-US" sz="2000" b="1" dirty="0">
                  <a:solidFill>
                    <a:srgbClr val="C00000"/>
                  </a:solidFill>
                  <a:ea typeface="微软雅黑" pitchFamily="34" charset="-122"/>
                </a:rPr>
                <a:t>关键问题</a:t>
              </a:r>
            </a:p>
          </p:txBody>
        </p:sp>
        <p:sp>
          <p:nvSpPr>
            <p:cNvPr id="42" name="TextBox 37">
              <a:extLst>
                <a:ext uri="{FF2B5EF4-FFF2-40B4-BE49-F238E27FC236}">
                  <a16:creationId xmlns:a16="http://schemas.microsoft.com/office/drawing/2014/main" id="{92D6F6A6-76F6-4690-AC0D-FD92C61193D1}"/>
                </a:ext>
              </a:extLst>
            </p:cNvPr>
            <p:cNvSpPr txBox="1">
              <a:spLocks noChangeArrowheads="1"/>
            </p:cNvSpPr>
            <p:nvPr/>
          </p:nvSpPr>
          <p:spPr bwMode="auto">
            <a:xfrm>
              <a:off x="4572002" y="1954001"/>
              <a:ext cx="504825" cy="1323439"/>
            </a:xfrm>
            <a:prstGeom prst="rect">
              <a:avLst/>
            </a:prstGeom>
            <a:noFill/>
            <a:ln w="9525">
              <a:noFill/>
              <a:miter lim="800000"/>
              <a:headEnd/>
              <a:tailEnd/>
            </a:ln>
          </p:spPr>
          <p:txBody>
            <a:bodyPr>
              <a:spAutoFit/>
            </a:bodyPr>
            <a:lstStyle/>
            <a:p>
              <a:pPr eaLnBrk="0" hangingPunct="0"/>
              <a:r>
                <a:rPr lang="zh-CN" altLang="en-US" sz="2000" b="1" dirty="0">
                  <a:solidFill>
                    <a:srgbClr val="C00000"/>
                  </a:solidFill>
                  <a:ea typeface="微软雅黑" pitchFamily="34" charset="-122"/>
                </a:rPr>
                <a:t>关键问题</a:t>
              </a:r>
            </a:p>
          </p:txBody>
        </p:sp>
        <p:sp>
          <p:nvSpPr>
            <p:cNvPr id="43" name="TextBox 41">
              <a:extLst>
                <a:ext uri="{FF2B5EF4-FFF2-40B4-BE49-F238E27FC236}">
                  <a16:creationId xmlns:a16="http://schemas.microsoft.com/office/drawing/2014/main" id="{1234D427-084D-4C44-9FAB-345B80ADBD42}"/>
                </a:ext>
              </a:extLst>
            </p:cNvPr>
            <p:cNvSpPr txBox="1">
              <a:spLocks noChangeArrowheads="1"/>
            </p:cNvSpPr>
            <p:nvPr/>
          </p:nvSpPr>
          <p:spPr bwMode="auto">
            <a:xfrm>
              <a:off x="396577" y="4071264"/>
              <a:ext cx="287338" cy="707886"/>
            </a:xfrm>
            <a:prstGeom prst="rect">
              <a:avLst/>
            </a:prstGeom>
            <a:noFill/>
            <a:ln w="9525">
              <a:noFill/>
              <a:miter lim="800000"/>
              <a:headEnd/>
              <a:tailEnd/>
            </a:ln>
          </p:spPr>
          <p:txBody>
            <a:bodyPr>
              <a:spAutoFit/>
            </a:bodyPr>
            <a:lstStyle/>
            <a:p>
              <a:pPr eaLnBrk="0" hangingPunct="0"/>
              <a:r>
                <a:rPr lang="zh-CN" altLang="en-US" sz="2000" b="1" dirty="0">
                  <a:ea typeface="微软雅黑" pitchFamily="34" charset="-122"/>
                </a:rPr>
                <a:t>课题</a:t>
              </a:r>
            </a:p>
          </p:txBody>
        </p:sp>
        <p:sp>
          <p:nvSpPr>
            <p:cNvPr id="44" name="TextBox 44">
              <a:extLst>
                <a:ext uri="{FF2B5EF4-FFF2-40B4-BE49-F238E27FC236}">
                  <a16:creationId xmlns:a16="http://schemas.microsoft.com/office/drawing/2014/main" id="{3F122912-6EFB-4ECF-83D8-4247FF7EE79E}"/>
                </a:ext>
              </a:extLst>
            </p:cNvPr>
            <p:cNvSpPr txBox="1">
              <a:spLocks noChangeArrowheads="1"/>
            </p:cNvSpPr>
            <p:nvPr/>
          </p:nvSpPr>
          <p:spPr bwMode="auto">
            <a:xfrm>
              <a:off x="3131841" y="4131078"/>
              <a:ext cx="288925" cy="707886"/>
            </a:xfrm>
            <a:prstGeom prst="rect">
              <a:avLst/>
            </a:prstGeom>
            <a:noFill/>
            <a:ln w="9525">
              <a:noFill/>
              <a:miter lim="800000"/>
              <a:headEnd/>
              <a:tailEnd/>
            </a:ln>
          </p:spPr>
          <p:txBody>
            <a:bodyPr>
              <a:spAutoFit/>
            </a:bodyPr>
            <a:lstStyle/>
            <a:p>
              <a:pPr eaLnBrk="0" hangingPunct="0"/>
              <a:r>
                <a:rPr lang="zh-CN" altLang="en-US" sz="2000" b="1" dirty="0">
                  <a:ea typeface="微软雅黑" pitchFamily="34" charset="-122"/>
                </a:rPr>
                <a:t>课题</a:t>
              </a:r>
            </a:p>
          </p:txBody>
        </p:sp>
        <p:grpSp>
          <p:nvGrpSpPr>
            <p:cNvPr id="45" name="组合 35">
              <a:extLst>
                <a:ext uri="{FF2B5EF4-FFF2-40B4-BE49-F238E27FC236}">
                  <a16:creationId xmlns:a16="http://schemas.microsoft.com/office/drawing/2014/main" id="{AFACB6D5-6111-4C90-9A1A-A43D868610D1}"/>
                </a:ext>
              </a:extLst>
            </p:cNvPr>
            <p:cNvGrpSpPr>
              <a:grpSpLocks/>
            </p:cNvGrpSpPr>
            <p:nvPr/>
          </p:nvGrpSpPr>
          <p:grpSpPr bwMode="auto">
            <a:xfrm>
              <a:off x="6063333" y="4251505"/>
              <a:ext cx="2757141" cy="1194594"/>
              <a:chOff x="401255" y="1762944"/>
              <a:chExt cx="4063187" cy="1593501"/>
            </a:xfrm>
          </p:grpSpPr>
          <p:sp>
            <p:nvSpPr>
              <p:cNvPr id="46" name="直接连接符 60">
                <a:extLst>
                  <a:ext uri="{FF2B5EF4-FFF2-40B4-BE49-F238E27FC236}">
                    <a16:creationId xmlns:a16="http://schemas.microsoft.com/office/drawing/2014/main" id="{8178BA4D-552F-4753-A578-8476B919BC3D}"/>
                  </a:ext>
                </a:extLst>
              </p:cNvPr>
              <p:cNvSpPr>
                <a:spLocks noChangeShapeType="1"/>
              </p:cNvSpPr>
              <p:nvPr/>
            </p:nvSpPr>
            <p:spPr bwMode="auto">
              <a:xfrm>
                <a:off x="1127448" y="1762944"/>
                <a:ext cx="0" cy="1449721"/>
              </a:xfrm>
              <a:prstGeom prst="line">
                <a:avLst/>
              </a:prstGeom>
              <a:noFill/>
              <a:ln w="9525">
                <a:solidFill>
                  <a:srgbClr val="3B7D91"/>
                </a:solidFill>
                <a:prstDash val="dash"/>
                <a:round/>
                <a:headEnd/>
                <a:tailEnd/>
              </a:ln>
            </p:spPr>
            <p:txBody>
              <a:bodyPr/>
              <a:lstStyle/>
              <a:p>
                <a:endParaRPr lang="zh-CN" altLang="en-US"/>
              </a:p>
            </p:txBody>
          </p:sp>
          <p:sp>
            <p:nvSpPr>
              <p:cNvPr id="47" name="TextBox 37">
                <a:extLst>
                  <a:ext uri="{FF2B5EF4-FFF2-40B4-BE49-F238E27FC236}">
                    <a16:creationId xmlns:a16="http://schemas.microsoft.com/office/drawing/2014/main" id="{4E3B6F5D-C6FC-4276-9AA4-4F5D2BF73C2A}"/>
                  </a:ext>
                </a:extLst>
              </p:cNvPr>
              <p:cNvSpPr txBox="1">
                <a:spLocks noChangeArrowheads="1"/>
              </p:cNvSpPr>
              <p:nvPr/>
            </p:nvSpPr>
            <p:spPr bwMode="auto">
              <a:xfrm>
                <a:off x="401255" y="2412177"/>
                <a:ext cx="737523" cy="944268"/>
              </a:xfrm>
              <a:prstGeom prst="rect">
                <a:avLst/>
              </a:prstGeom>
              <a:noFill/>
              <a:ln w="9525">
                <a:noFill/>
                <a:miter lim="800000"/>
                <a:headEnd/>
                <a:tailEnd/>
              </a:ln>
            </p:spPr>
            <p:txBody>
              <a:bodyPr wrap="none">
                <a:spAutoFit/>
              </a:bodyPr>
              <a:lstStyle/>
              <a:p>
                <a:pPr eaLnBrk="0" hangingPunct="0"/>
                <a:r>
                  <a:rPr lang="en-US" altLang="zh-CN" sz="4000" b="1" dirty="0">
                    <a:solidFill>
                      <a:srgbClr val="FF6600"/>
                    </a:solidFill>
                    <a:latin typeface="微软雅黑" pitchFamily="34" charset="-122"/>
                    <a:ea typeface="微软雅黑" pitchFamily="34" charset="-122"/>
                  </a:rPr>
                  <a:t>3</a:t>
                </a:r>
                <a:endParaRPr lang="zh-CN" altLang="en-US" sz="4000" b="1" dirty="0">
                  <a:solidFill>
                    <a:srgbClr val="FF6600"/>
                  </a:solidFill>
                  <a:latin typeface="微软雅黑" pitchFamily="34" charset="-122"/>
                  <a:ea typeface="微软雅黑" pitchFamily="34" charset="-122"/>
                </a:endParaRPr>
              </a:p>
            </p:txBody>
          </p:sp>
          <p:cxnSp>
            <p:nvCxnSpPr>
              <p:cNvPr id="48" name="直接连接符 38">
                <a:extLst>
                  <a:ext uri="{FF2B5EF4-FFF2-40B4-BE49-F238E27FC236}">
                    <a16:creationId xmlns:a16="http://schemas.microsoft.com/office/drawing/2014/main" id="{5E5C2BC5-0B05-4BD3-AA52-443020992F43}"/>
                  </a:ext>
                </a:extLst>
              </p:cNvPr>
              <p:cNvCxnSpPr>
                <a:cxnSpLocks noChangeShapeType="1"/>
              </p:cNvCxnSpPr>
              <p:nvPr/>
            </p:nvCxnSpPr>
            <p:spPr bwMode="auto">
              <a:xfrm>
                <a:off x="750318" y="3235212"/>
                <a:ext cx="3714124" cy="0"/>
              </a:xfrm>
              <a:prstGeom prst="line">
                <a:avLst/>
              </a:prstGeom>
              <a:noFill/>
              <a:ln w="9525">
                <a:solidFill>
                  <a:srgbClr val="3B7D91"/>
                </a:solidFill>
                <a:prstDash val="dash"/>
                <a:round/>
                <a:headEnd/>
                <a:tailEnd/>
              </a:ln>
            </p:spPr>
          </p:cxnSp>
        </p:grpSp>
        <p:sp>
          <p:nvSpPr>
            <p:cNvPr id="49" name="矩形 41">
              <a:extLst>
                <a:ext uri="{FF2B5EF4-FFF2-40B4-BE49-F238E27FC236}">
                  <a16:creationId xmlns:a16="http://schemas.microsoft.com/office/drawing/2014/main" id="{AFA47E02-4F3D-4042-B7E0-19D20044544F}"/>
                </a:ext>
              </a:extLst>
            </p:cNvPr>
            <p:cNvSpPr>
              <a:spLocks noChangeArrowheads="1"/>
            </p:cNvSpPr>
            <p:nvPr/>
          </p:nvSpPr>
          <p:spPr bwMode="auto">
            <a:xfrm>
              <a:off x="7666930" y="4005046"/>
              <a:ext cx="1225550" cy="1200329"/>
            </a:xfrm>
            <a:prstGeom prst="rect">
              <a:avLst/>
            </a:prstGeom>
            <a:noFill/>
            <a:ln w="9525">
              <a:noFill/>
              <a:miter lim="800000"/>
              <a:headEnd/>
              <a:tailEnd/>
            </a:ln>
          </p:spPr>
          <p:txBody>
            <a:bodyPr>
              <a:spAutoFit/>
            </a:bodyPr>
            <a:lstStyle/>
            <a:p>
              <a:pPr eaLnBrk="0" hangingPunct="0"/>
              <a:r>
                <a:rPr lang="zh-CN" altLang="en-US" b="1" dirty="0">
                  <a:solidFill>
                    <a:srgbClr val="274467"/>
                  </a:solidFill>
                  <a:latin typeface="微软雅黑" pitchFamily="34" charset="-122"/>
                  <a:ea typeface="微软雅黑" pitchFamily="34" charset="-122"/>
                  <a:sym typeface="微软雅黑" pitchFamily="34" charset="-122"/>
                </a:rPr>
                <a:t>大型流体机械并行软件的应用示范</a:t>
              </a:r>
            </a:p>
          </p:txBody>
        </p:sp>
        <p:sp>
          <p:nvSpPr>
            <p:cNvPr id="50" name="TextBox 54">
              <a:extLst>
                <a:ext uri="{FF2B5EF4-FFF2-40B4-BE49-F238E27FC236}">
                  <a16:creationId xmlns:a16="http://schemas.microsoft.com/office/drawing/2014/main" id="{A82621B2-E0CA-4D92-BA3D-BDA412858046}"/>
                </a:ext>
              </a:extLst>
            </p:cNvPr>
            <p:cNvSpPr txBox="1">
              <a:spLocks noChangeArrowheads="1"/>
            </p:cNvSpPr>
            <p:nvPr/>
          </p:nvSpPr>
          <p:spPr bwMode="auto">
            <a:xfrm>
              <a:off x="6083276" y="4089266"/>
              <a:ext cx="288925" cy="707886"/>
            </a:xfrm>
            <a:prstGeom prst="rect">
              <a:avLst/>
            </a:prstGeom>
            <a:noFill/>
            <a:ln w="9525">
              <a:noFill/>
              <a:miter lim="800000"/>
              <a:headEnd/>
              <a:tailEnd/>
            </a:ln>
          </p:spPr>
          <p:txBody>
            <a:bodyPr>
              <a:spAutoFit/>
            </a:bodyPr>
            <a:lstStyle/>
            <a:p>
              <a:pPr eaLnBrk="0" hangingPunct="0"/>
              <a:r>
                <a:rPr lang="zh-CN" altLang="en-US" sz="2000" b="1" dirty="0">
                  <a:ea typeface="微软雅黑" pitchFamily="34" charset="-122"/>
                </a:rPr>
                <a:t>课题</a:t>
              </a:r>
            </a:p>
          </p:txBody>
        </p:sp>
        <p:pic>
          <p:nvPicPr>
            <p:cNvPr id="51" name="Picture 1">
              <a:extLst>
                <a:ext uri="{FF2B5EF4-FFF2-40B4-BE49-F238E27FC236}">
                  <a16:creationId xmlns:a16="http://schemas.microsoft.com/office/drawing/2014/main" id="{9DB01C92-4FBA-4F25-A981-0B2559163280}"/>
                </a:ext>
              </a:extLst>
            </p:cNvPr>
            <p:cNvPicPr>
              <a:picLocks noChangeAspect="1" noChangeArrowheads="1"/>
            </p:cNvPicPr>
            <p:nvPr/>
          </p:nvPicPr>
          <p:blipFill>
            <a:blip r:embed="rId3" cstate="print"/>
            <a:srcRect/>
            <a:stretch>
              <a:fillRect/>
            </a:stretch>
          </p:blipFill>
          <p:spPr bwMode="auto">
            <a:xfrm>
              <a:off x="972840" y="4247934"/>
              <a:ext cx="863600" cy="459581"/>
            </a:xfrm>
            <a:prstGeom prst="rect">
              <a:avLst/>
            </a:prstGeom>
            <a:noFill/>
            <a:ln w="9525">
              <a:noFill/>
              <a:miter lim="800000"/>
              <a:headEnd/>
              <a:tailEnd/>
            </a:ln>
          </p:spPr>
        </p:pic>
        <p:pic>
          <p:nvPicPr>
            <p:cNvPr id="52" name="Picture 7" descr="http://neo.lcc.uma.es/opticomm/images/introea_a2.gif">
              <a:extLst>
                <a:ext uri="{FF2B5EF4-FFF2-40B4-BE49-F238E27FC236}">
                  <a16:creationId xmlns:a16="http://schemas.microsoft.com/office/drawing/2014/main" id="{23E172C8-E2CF-4FF1-AFCC-8B80DE730408}"/>
                </a:ext>
              </a:extLst>
            </p:cNvPr>
            <p:cNvPicPr>
              <a:picLocks noChangeAspect="1" noChangeArrowheads="1"/>
            </p:cNvPicPr>
            <p:nvPr/>
          </p:nvPicPr>
          <p:blipFill>
            <a:blip r:embed="rId4" cstate="print"/>
            <a:srcRect/>
            <a:stretch>
              <a:fillRect/>
            </a:stretch>
          </p:blipFill>
          <p:spPr bwMode="auto">
            <a:xfrm>
              <a:off x="1403226" y="2313668"/>
              <a:ext cx="1008062" cy="485775"/>
            </a:xfrm>
            <a:prstGeom prst="rect">
              <a:avLst/>
            </a:prstGeom>
            <a:noFill/>
            <a:ln w="9525">
              <a:noFill/>
              <a:miter lim="800000"/>
              <a:headEnd/>
              <a:tailEnd/>
            </a:ln>
          </p:spPr>
        </p:pic>
        <p:pic>
          <p:nvPicPr>
            <p:cNvPr id="53" name="Picture 2" descr="http://cfdsupport.com/img/turbomachinery-cfd-tutorial-axial-fan.png">
              <a:extLst>
                <a:ext uri="{FF2B5EF4-FFF2-40B4-BE49-F238E27FC236}">
                  <a16:creationId xmlns:a16="http://schemas.microsoft.com/office/drawing/2014/main" id="{7AE5F8AE-AA54-4B20-93DC-E58F791EC686}"/>
                </a:ext>
              </a:extLst>
            </p:cNvPr>
            <p:cNvPicPr>
              <a:picLocks noChangeAspect="1" noChangeArrowheads="1"/>
            </p:cNvPicPr>
            <p:nvPr/>
          </p:nvPicPr>
          <p:blipFill>
            <a:blip r:embed="rId5" cstate="print"/>
            <a:srcRect/>
            <a:stretch>
              <a:fillRect/>
            </a:stretch>
          </p:blipFill>
          <p:spPr bwMode="auto">
            <a:xfrm>
              <a:off x="3781128" y="4220548"/>
              <a:ext cx="1008063" cy="959644"/>
            </a:xfrm>
            <a:prstGeom prst="rect">
              <a:avLst/>
            </a:prstGeom>
            <a:noFill/>
            <a:ln w="9525">
              <a:noFill/>
              <a:miter lim="800000"/>
              <a:headEnd/>
              <a:tailEnd/>
            </a:ln>
          </p:spPr>
        </p:pic>
        <p:pic>
          <p:nvPicPr>
            <p:cNvPr id="54" name="Picture 10" descr="http://cfdsupport.com/img/axial-turbine-stage-blade-cascade-rotor-stator-interaction.png">
              <a:extLst>
                <a:ext uri="{FF2B5EF4-FFF2-40B4-BE49-F238E27FC236}">
                  <a16:creationId xmlns:a16="http://schemas.microsoft.com/office/drawing/2014/main" id="{E613327C-101B-4EBB-9F42-546AC4BC4AF9}"/>
                </a:ext>
              </a:extLst>
            </p:cNvPr>
            <p:cNvPicPr>
              <a:picLocks noChangeAspect="1" noChangeArrowheads="1"/>
            </p:cNvPicPr>
            <p:nvPr/>
          </p:nvPicPr>
          <p:blipFill>
            <a:blip r:embed="rId6" cstate="print"/>
            <a:srcRect/>
            <a:stretch>
              <a:fillRect/>
            </a:stretch>
          </p:blipFill>
          <p:spPr bwMode="auto">
            <a:xfrm>
              <a:off x="5437187" y="2151743"/>
              <a:ext cx="1366838" cy="1089422"/>
            </a:xfrm>
            <a:prstGeom prst="rect">
              <a:avLst/>
            </a:prstGeom>
            <a:noFill/>
            <a:ln w="9525">
              <a:noFill/>
              <a:miter lim="800000"/>
              <a:headEnd/>
              <a:tailEnd/>
            </a:ln>
          </p:spPr>
        </p:pic>
        <p:pic>
          <p:nvPicPr>
            <p:cNvPr id="55" name="图片 38" descr="vorticity_isosurface_weno-cen.png">
              <a:extLst>
                <a:ext uri="{FF2B5EF4-FFF2-40B4-BE49-F238E27FC236}">
                  <a16:creationId xmlns:a16="http://schemas.microsoft.com/office/drawing/2014/main" id="{118D2911-49BA-4EF3-AA07-EB6B99F7B42E}"/>
                </a:ext>
              </a:extLst>
            </p:cNvPr>
            <p:cNvPicPr>
              <a:picLocks noChangeAspect="1"/>
            </p:cNvPicPr>
            <p:nvPr/>
          </p:nvPicPr>
          <p:blipFill>
            <a:blip r:embed="rId7" cstate="print"/>
            <a:srcRect/>
            <a:stretch>
              <a:fillRect/>
            </a:stretch>
          </p:blipFill>
          <p:spPr bwMode="auto">
            <a:xfrm>
              <a:off x="1320676" y="2655379"/>
              <a:ext cx="946150" cy="631031"/>
            </a:xfrm>
            <a:prstGeom prst="rect">
              <a:avLst/>
            </a:prstGeom>
            <a:noFill/>
            <a:ln w="9525">
              <a:noFill/>
              <a:miter lim="800000"/>
              <a:headEnd/>
              <a:tailEnd/>
            </a:ln>
          </p:spPr>
        </p:pic>
        <p:pic>
          <p:nvPicPr>
            <p:cNvPr id="56" name="Picture 8" descr="_T800N%%U(JUU7ZLW0V0O4D">
              <a:extLst>
                <a:ext uri="{FF2B5EF4-FFF2-40B4-BE49-F238E27FC236}">
                  <a16:creationId xmlns:a16="http://schemas.microsoft.com/office/drawing/2014/main" id="{43341208-2964-497C-A0C6-926B694B92D9}"/>
                </a:ext>
              </a:extLst>
            </p:cNvPr>
            <p:cNvPicPr>
              <a:picLocks noChangeAspect="1" noChangeArrowheads="1"/>
            </p:cNvPicPr>
            <p:nvPr/>
          </p:nvPicPr>
          <p:blipFill>
            <a:blip r:embed="rId8" cstate="print"/>
            <a:srcRect t="4805" r="63834" b="8698"/>
            <a:stretch>
              <a:fillRect/>
            </a:stretch>
          </p:blipFill>
          <p:spPr bwMode="auto">
            <a:xfrm>
              <a:off x="6587430" y="4220549"/>
              <a:ext cx="1079500" cy="1033463"/>
            </a:xfrm>
            <a:prstGeom prst="rect">
              <a:avLst/>
            </a:prstGeom>
            <a:noFill/>
            <a:ln w="9525">
              <a:noFill/>
              <a:miter lim="800000"/>
              <a:headEnd/>
              <a:tailEnd/>
            </a:ln>
          </p:spPr>
        </p:pic>
        <p:pic>
          <p:nvPicPr>
            <p:cNvPr id="57" name="Picture 3">
              <a:extLst>
                <a:ext uri="{FF2B5EF4-FFF2-40B4-BE49-F238E27FC236}">
                  <a16:creationId xmlns:a16="http://schemas.microsoft.com/office/drawing/2014/main" id="{24E5FB1D-7FBB-4904-B616-B48CB6E3D308}"/>
                </a:ext>
              </a:extLst>
            </p:cNvPr>
            <p:cNvPicPr>
              <a:picLocks noChangeAspect="1" noChangeArrowheads="1"/>
            </p:cNvPicPr>
            <p:nvPr/>
          </p:nvPicPr>
          <p:blipFill>
            <a:blip r:embed="rId9" cstate="print">
              <a:grayscl/>
            </a:blip>
            <a:srcRect/>
            <a:stretch>
              <a:fillRect/>
            </a:stretch>
          </p:blipFill>
          <p:spPr bwMode="auto">
            <a:xfrm>
              <a:off x="972840" y="4665842"/>
              <a:ext cx="863600" cy="634604"/>
            </a:xfrm>
            <a:prstGeom prst="rect">
              <a:avLst/>
            </a:prstGeom>
            <a:noFill/>
            <a:ln w="9525">
              <a:noFill/>
              <a:miter lim="800000"/>
              <a:headEnd/>
              <a:tailEnd/>
            </a:ln>
          </p:spPr>
        </p:pic>
        <p:cxnSp>
          <p:nvCxnSpPr>
            <p:cNvPr id="58" name="直接连接符 57">
              <a:extLst>
                <a:ext uri="{FF2B5EF4-FFF2-40B4-BE49-F238E27FC236}">
                  <a16:creationId xmlns:a16="http://schemas.microsoft.com/office/drawing/2014/main" id="{314F835C-FE4C-46CD-B47A-F5C28742F2AA}"/>
                </a:ext>
              </a:extLst>
            </p:cNvPr>
            <p:cNvCxnSpPr/>
            <p:nvPr/>
          </p:nvCxnSpPr>
          <p:spPr bwMode="auto">
            <a:xfrm>
              <a:off x="4283968" y="1990004"/>
              <a:ext cx="0" cy="1799036"/>
            </a:xfrm>
            <a:prstGeom prst="line">
              <a:avLst/>
            </a:prstGeom>
            <a:solidFill>
              <a:schemeClr val="accent1"/>
            </a:solidFill>
            <a:ln w="6350" cap="flat" cmpd="sng" algn="ctr">
              <a:solidFill>
                <a:schemeClr val="accent2"/>
              </a:solidFill>
              <a:prstDash val="dash"/>
              <a:round/>
              <a:headEnd type="none" w="med" len="med"/>
              <a:tailEnd type="none" w="med" len="med"/>
            </a:ln>
            <a:effectLst/>
          </p:spPr>
        </p:cxnSp>
        <p:cxnSp>
          <p:nvCxnSpPr>
            <p:cNvPr id="59" name="直接连接符 58">
              <a:extLst>
                <a:ext uri="{FF2B5EF4-FFF2-40B4-BE49-F238E27FC236}">
                  <a16:creationId xmlns:a16="http://schemas.microsoft.com/office/drawing/2014/main" id="{0F12407F-D284-4D9E-B48A-4B6DFF0ED173}"/>
                </a:ext>
              </a:extLst>
            </p:cNvPr>
            <p:cNvCxnSpPr/>
            <p:nvPr/>
          </p:nvCxnSpPr>
          <p:spPr bwMode="auto">
            <a:xfrm>
              <a:off x="3059832" y="3789040"/>
              <a:ext cx="0" cy="1728192"/>
            </a:xfrm>
            <a:prstGeom prst="line">
              <a:avLst/>
            </a:prstGeom>
            <a:solidFill>
              <a:schemeClr val="accent1"/>
            </a:solidFill>
            <a:ln w="6350" cap="flat" cmpd="sng" algn="ctr">
              <a:solidFill>
                <a:schemeClr val="accent2"/>
              </a:solidFill>
              <a:prstDash val="dash"/>
              <a:round/>
              <a:headEnd type="none" w="med" len="med"/>
              <a:tailEnd type="none" w="med" len="med"/>
            </a:ln>
            <a:effectLst/>
          </p:spPr>
        </p:cxnSp>
        <p:cxnSp>
          <p:nvCxnSpPr>
            <p:cNvPr id="60" name="直接连接符 59">
              <a:extLst>
                <a:ext uri="{FF2B5EF4-FFF2-40B4-BE49-F238E27FC236}">
                  <a16:creationId xmlns:a16="http://schemas.microsoft.com/office/drawing/2014/main" id="{23F1491F-B227-48AA-ABA1-AD8FA94B0DF2}"/>
                </a:ext>
              </a:extLst>
            </p:cNvPr>
            <p:cNvCxnSpPr/>
            <p:nvPr/>
          </p:nvCxnSpPr>
          <p:spPr bwMode="auto">
            <a:xfrm>
              <a:off x="3059832" y="3789040"/>
              <a:ext cx="1224136" cy="0"/>
            </a:xfrm>
            <a:prstGeom prst="line">
              <a:avLst/>
            </a:prstGeom>
            <a:solidFill>
              <a:schemeClr val="accent1"/>
            </a:solidFill>
            <a:ln w="6350" cap="flat" cmpd="sng" algn="ctr">
              <a:solidFill>
                <a:schemeClr val="accent2"/>
              </a:solidFill>
              <a:prstDash val="dash"/>
              <a:round/>
              <a:headEnd type="none" w="med" len="med"/>
              <a:tailEnd type="none" w="med" len="med"/>
            </a:ln>
            <a:effectLst/>
          </p:spPr>
        </p:cxnSp>
      </p:grpSp>
    </p:spTree>
    <p:extLst>
      <p:ext uri="{BB962C8B-B14F-4D97-AF65-F5344CB8AC3E}">
        <p14:creationId xmlns:p14="http://schemas.microsoft.com/office/powerpoint/2010/main" val="41273913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281276" y="1391523"/>
            <a:ext cx="8351837" cy="369887"/>
          </a:xfrm>
          <a:prstGeom prst="rect">
            <a:avLst/>
          </a:prstGeom>
          <a:noFill/>
          <a:ln w="9525">
            <a:noFill/>
            <a:miter lim="800000"/>
            <a:headEnd/>
            <a:tailEnd/>
          </a:ln>
        </p:spPr>
        <p:txBody>
          <a:bodyPr>
            <a:spAutoFit/>
          </a:bodyPr>
          <a:lstStyle/>
          <a:p>
            <a:pPr algn="ctr">
              <a:spcBef>
                <a:spcPct val="30000"/>
              </a:spcBef>
            </a:pPr>
            <a:r>
              <a:rPr lang="zh-CN" altLang="en-US" sz="1800" b="1" dirty="0">
                <a:solidFill>
                  <a:srgbClr val="C00000"/>
                </a:solidFill>
                <a:latin typeface="微软雅黑" pitchFamily="34" charset="-122"/>
                <a:ea typeface="微软雅黑" pitchFamily="34" charset="-122"/>
                <a:sym typeface="+mn-ea"/>
              </a:rPr>
              <a:t> 计算模型 </a:t>
            </a:r>
            <a:r>
              <a:rPr lang="en-US" altLang="zh-CN" sz="1800" b="1" dirty="0">
                <a:solidFill>
                  <a:srgbClr val="C00000"/>
                </a:solidFill>
                <a:latin typeface="微软雅黑" pitchFamily="34" charset="-122"/>
                <a:ea typeface="微软雅黑" pitchFamily="34" charset="-122"/>
                <a:sym typeface="Wingdings" pitchFamily="2" charset="2"/>
              </a:rPr>
              <a:t>--------------Gap--------- </a:t>
            </a:r>
            <a:r>
              <a:rPr lang="zh-CN" altLang="en-US" sz="1800" b="1" dirty="0">
                <a:solidFill>
                  <a:srgbClr val="C00000"/>
                </a:solidFill>
                <a:latin typeface="微软雅黑" pitchFamily="34" charset="-122"/>
                <a:ea typeface="微软雅黑" pitchFamily="34" charset="-122"/>
                <a:sym typeface="+mn-ea"/>
              </a:rPr>
              <a:t>机器架构</a:t>
            </a:r>
            <a:endParaRPr lang="zh-CN" altLang="en-US" sz="1800" b="1" dirty="0">
              <a:solidFill>
                <a:srgbClr val="C00000"/>
              </a:solidFill>
              <a:latin typeface="微软雅黑" pitchFamily="34" charset="-122"/>
              <a:ea typeface="微软雅黑" pitchFamily="34" charset="-122"/>
            </a:endParaRPr>
          </a:p>
        </p:txBody>
      </p:sp>
      <p:sp>
        <p:nvSpPr>
          <p:cNvPr id="4" name="下箭头 17"/>
          <p:cNvSpPr>
            <a:spLocks noChangeArrowheads="1"/>
          </p:cNvSpPr>
          <p:nvPr/>
        </p:nvSpPr>
        <p:spPr bwMode="auto">
          <a:xfrm>
            <a:off x="4600987" y="1679555"/>
            <a:ext cx="215900" cy="215776"/>
          </a:xfrm>
          <a:prstGeom prst="downArrow">
            <a:avLst>
              <a:gd name="adj1" fmla="val 50000"/>
              <a:gd name="adj2" fmla="val 50000"/>
            </a:avLst>
          </a:prstGeom>
          <a:solidFill>
            <a:schemeClr val="accent2"/>
          </a:solidFill>
          <a:ln w="9525" algn="ctr">
            <a:noFill/>
            <a:round/>
            <a:headEnd/>
            <a:tailEnd/>
          </a:ln>
        </p:spPr>
        <p:txBody>
          <a:bodyPr/>
          <a:lstStyle/>
          <a:p>
            <a:pPr>
              <a:buFont typeface="Arial" pitchFamily="34" charset="0"/>
              <a:buNone/>
            </a:pPr>
            <a:endParaRPr lang="zh-CN" altLang="en-US">
              <a:ea typeface="微软雅黑" pitchFamily="34" charset="-122"/>
            </a:endParaRPr>
          </a:p>
        </p:txBody>
      </p:sp>
      <p:graphicFrame>
        <p:nvGraphicFramePr>
          <p:cNvPr id="5" name="对象 10" descr="image1"/>
          <p:cNvGraphicFramePr>
            <a:graphicFrameLocks noChangeAspect="1"/>
          </p:cNvGraphicFramePr>
          <p:nvPr>
            <p:extLst>
              <p:ext uri="{D42A27DB-BD31-4B8C-83A1-F6EECF244321}">
                <p14:modId xmlns:p14="http://schemas.microsoft.com/office/powerpoint/2010/main" val="2046221007"/>
              </p:ext>
            </p:extLst>
          </p:nvPr>
        </p:nvGraphicFramePr>
        <p:xfrm>
          <a:off x="1000587" y="1912623"/>
          <a:ext cx="7042745" cy="3878442"/>
        </p:xfrm>
        <a:graphic>
          <a:graphicData uri="http://schemas.openxmlformats.org/presentationml/2006/ole">
            <mc:AlternateContent xmlns:mc="http://schemas.openxmlformats.org/markup-compatibility/2006">
              <mc:Choice xmlns:v="urn:schemas-microsoft-com:vml" Requires="v">
                <p:oleObj spid="_x0000_s22825" r:id="rId3" imgW="9182039" imgH="5056666" progId="Visio.Drawing.11">
                  <p:embed/>
                </p:oleObj>
              </mc:Choice>
              <mc:Fallback>
                <p:oleObj r:id="rId3" imgW="9182039" imgH="5056666" progId="Visio.Drawing.11">
                  <p:embed/>
                  <p:pic>
                    <p:nvPicPr>
                      <p:cNvPr id="8" name="对象 10" descr="imag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587" y="1912623"/>
                        <a:ext cx="7042745" cy="387844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矩形 5"/>
          <p:cNvSpPr/>
          <p:nvPr/>
        </p:nvSpPr>
        <p:spPr bwMode="auto">
          <a:xfrm>
            <a:off x="4384963" y="1895331"/>
            <a:ext cx="648072" cy="3816424"/>
          </a:xfrm>
          <a:prstGeom prst="rect">
            <a:avLst/>
          </a:prstGeom>
          <a:noFill/>
          <a:ln w="63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800" b="0" i="0" u="none" strike="noStrike" cap="none" normalizeH="0" baseline="0">
              <a:ln>
                <a:noFill/>
              </a:ln>
              <a:solidFill>
                <a:schemeClr val="tx1"/>
              </a:solidFill>
              <a:effectLst/>
              <a:latin typeface="Times New Roman" pitchFamily="18" charset="0"/>
              <a:ea typeface="微软雅黑" pitchFamily="34" charset="-122"/>
            </a:endParaRPr>
          </a:p>
        </p:txBody>
      </p:sp>
      <p:sp>
        <p:nvSpPr>
          <p:cNvPr id="7" name="矩形 6"/>
          <p:cNvSpPr/>
          <p:nvPr/>
        </p:nvSpPr>
        <p:spPr>
          <a:xfrm>
            <a:off x="948633" y="341853"/>
            <a:ext cx="7748557" cy="477054"/>
          </a:xfrm>
          <a:prstGeom prst="rect">
            <a:avLst/>
          </a:prstGeom>
        </p:spPr>
        <p:txBody>
          <a:bodyPr wrap="square">
            <a:spAutoFit/>
          </a:bodyPr>
          <a:lstStyle/>
          <a:p>
            <a:r>
              <a:rPr lang="zh-CN" altLang="en-US" sz="2500" b="1" dirty="0">
                <a:solidFill>
                  <a:srgbClr val="365A9C"/>
                </a:solidFill>
                <a:sym typeface="微软雅黑" pitchFamily="34" charset="-122"/>
              </a:rPr>
              <a:t>面向</a:t>
            </a:r>
            <a:r>
              <a:rPr lang="en-US" altLang="zh-CN" sz="2500" b="1" dirty="0">
                <a:solidFill>
                  <a:srgbClr val="365A9C"/>
                </a:solidFill>
                <a:sym typeface="微软雅黑" pitchFamily="34" charset="-122"/>
              </a:rPr>
              <a:t>E</a:t>
            </a:r>
            <a:r>
              <a:rPr lang="zh-CN" altLang="en-US" sz="2500" b="1" dirty="0">
                <a:solidFill>
                  <a:srgbClr val="365A9C"/>
                </a:solidFill>
                <a:sym typeface="微软雅黑" pitchFamily="34" charset="-122"/>
              </a:rPr>
              <a:t>级计算机的大型流体机械并行计算软件</a:t>
            </a:r>
            <a:endParaRPr lang="zh-CN" altLang="en-US" sz="2500" b="1" dirty="0">
              <a:solidFill>
                <a:srgbClr val="365A9C"/>
              </a:solidFill>
            </a:endParaRPr>
          </a:p>
        </p:txBody>
      </p:sp>
    </p:spTree>
    <p:extLst>
      <p:ext uri="{BB962C8B-B14F-4D97-AF65-F5344CB8AC3E}">
        <p14:creationId xmlns:p14="http://schemas.microsoft.com/office/powerpoint/2010/main" val="31993953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2964273" cy="646331"/>
          </a:xfrm>
          <a:prstGeom prst="rect">
            <a:avLst/>
          </a:prstGeom>
          <a:noFill/>
        </p:spPr>
        <p:txBody>
          <a:bodyPr wrap="none" rtlCol="0">
            <a:spAutoFit/>
          </a:bodyPr>
          <a:lstStyle/>
          <a:p>
            <a:r>
              <a:rPr lang="zh-CN" altLang="en-US" sz="3600" b="1" dirty="0">
                <a:solidFill>
                  <a:srgbClr val="365A9C"/>
                </a:solidFill>
              </a:rPr>
              <a:t>并行软件框架</a:t>
            </a:r>
          </a:p>
        </p:txBody>
      </p:sp>
      <p:pic>
        <p:nvPicPr>
          <p:cNvPr id="17" name="图片 16">
            <a:extLst>
              <a:ext uri="{FF2B5EF4-FFF2-40B4-BE49-F238E27FC236}">
                <a16:creationId xmlns:a16="http://schemas.microsoft.com/office/drawing/2014/main" id="{BF6EE554-E2FB-484F-8920-019A30CFB183}"/>
              </a:ext>
            </a:extLst>
          </p:cNvPr>
          <p:cNvPicPr>
            <a:picLocks noChangeAspect="1"/>
          </p:cNvPicPr>
          <p:nvPr/>
        </p:nvPicPr>
        <p:blipFill>
          <a:blip r:embed="rId3"/>
          <a:stretch>
            <a:fillRect/>
          </a:stretch>
        </p:blipFill>
        <p:spPr>
          <a:xfrm>
            <a:off x="542022" y="1218871"/>
            <a:ext cx="5259482" cy="5073297"/>
          </a:xfrm>
          <a:prstGeom prst="rect">
            <a:avLst/>
          </a:prstGeom>
        </p:spPr>
      </p:pic>
      <p:sp>
        <p:nvSpPr>
          <p:cNvPr id="18" name="矩形 17">
            <a:extLst>
              <a:ext uri="{FF2B5EF4-FFF2-40B4-BE49-F238E27FC236}">
                <a16:creationId xmlns:a16="http://schemas.microsoft.com/office/drawing/2014/main" id="{23E3D4EB-7C27-4F45-BCFA-3D02ED6564F8}"/>
              </a:ext>
            </a:extLst>
          </p:cNvPr>
          <p:cNvSpPr/>
          <p:nvPr/>
        </p:nvSpPr>
        <p:spPr>
          <a:xfrm>
            <a:off x="110066" y="1786580"/>
            <a:ext cx="467122" cy="3970318"/>
          </a:xfrm>
          <a:prstGeom prst="rect">
            <a:avLst/>
          </a:prstGeom>
        </p:spPr>
        <p:txBody>
          <a:bodyPr wrap="square">
            <a:spAutoFit/>
          </a:bodyPr>
          <a:lstStyle/>
          <a:p>
            <a:r>
              <a:rPr lang="zh-CN" altLang="en-US" b="1" dirty="0">
                <a:solidFill>
                  <a:srgbClr val="C00000"/>
                </a:solidFill>
                <a:latin typeface="Times New Roman" pitchFamily="18" charset="0"/>
              </a:rPr>
              <a:t>多层次可扩展异构并行软件框架</a:t>
            </a:r>
            <a:endParaRPr lang="zh-CN" altLang="en-US" b="1" dirty="0">
              <a:solidFill>
                <a:srgbClr val="C00000"/>
              </a:solidFill>
            </a:endParaRPr>
          </a:p>
        </p:txBody>
      </p:sp>
      <p:grpSp>
        <p:nvGrpSpPr>
          <p:cNvPr id="19" name="组合 18">
            <a:extLst>
              <a:ext uri="{FF2B5EF4-FFF2-40B4-BE49-F238E27FC236}">
                <a16:creationId xmlns:a16="http://schemas.microsoft.com/office/drawing/2014/main" id="{D6C4CEA7-5745-4A07-B117-CCD76423018C}"/>
              </a:ext>
            </a:extLst>
          </p:cNvPr>
          <p:cNvGrpSpPr/>
          <p:nvPr/>
        </p:nvGrpSpPr>
        <p:grpSpPr>
          <a:xfrm>
            <a:off x="5972237" y="1364410"/>
            <a:ext cx="3147440" cy="4392488"/>
            <a:chOff x="5940152" y="627534"/>
            <a:chExt cx="3147440" cy="4392488"/>
          </a:xfrm>
        </p:grpSpPr>
        <p:sp>
          <p:nvSpPr>
            <p:cNvPr id="21" name="矩形 20">
              <a:extLst>
                <a:ext uri="{FF2B5EF4-FFF2-40B4-BE49-F238E27FC236}">
                  <a16:creationId xmlns:a16="http://schemas.microsoft.com/office/drawing/2014/main" id="{1BF57166-503B-4B84-B9CD-7C8B28EC96B0}"/>
                </a:ext>
              </a:extLst>
            </p:cNvPr>
            <p:cNvSpPr/>
            <p:nvPr/>
          </p:nvSpPr>
          <p:spPr>
            <a:xfrm>
              <a:off x="6216592" y="627534"/>
              <a:ext cx="2555354" cy="369332"/>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一个框架</a:t>
              </a:r>
              <a:r>
                <a:rPr lang="en-US" altLang="zh-CN" b="1" dirty="0">
                  <a:solidFill>
                    <a:srgbClr val="C00000"/>
                  </a:solidFill>
                  <a:latin typeface="微软雅黑" panose="020B0503020204020204" pitchFamily="34" charset="-122"/>
                  <a:ea typeface="微软雅黑" panose="020B0503020204020204" pitchFamily="34" charset="-122"/>
                </a:rPr>
                <a:t> &amp; </a:t>
              </a:r>
              <a:r>
                <a:rPr lang="zh-CN" altLang="en-US" b="1" dirty="0">
                  <a:solidFill>
                    <a:srgbClr val="C00000"/>
                  </a:solidFill>
                  <a:latin typeface="微软雅黑" panose="020B0503020204020204" pitchFamily="34" charset="-122"/>
                  <a:ea typeface="微软雅黑" panose="020B0503020204020204" pitchFamily="34" charset="-122"/>
                </a:rPr>
                <a:t>三套实例</a:t>
              </a:r>
            </a:p>
          </p:txBody>
        </p:sp>
        <p:pic>
          <p:nvPicPr>
            <p:cNvPr id="22" name="Picture 6" descr="âå¤©æ²³ä¸å·âçå¾çæç´¢ç»æ">
              <a:extLst>
                <a:ext uri="{FF2B5EF4-FFF2-40B4-BE49-F238E27FC236}">
                  <a16:creationId xmlns:a16="http://schemas.microsoft.com/office/drawing/2014/main" id="{959A70B8-4C7E-45CB-B88E-1BA65D61E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3" y="2395493"/>
              <a:ext cx="1912280" cy="12777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âå¤©æ²³ä¸å·âçå¾çæç´¢ç»æ">
              <a:extLst>
                <a:ext uri="{FF2B5EF4-FFF2-40B4-BE49-F238E27FC236}">
                  <a16:creationId xmlns:a16="http://schemas.microsoft.com/office/drawing/2014/main" id="{DE802621-CD4A-4DB2-97DB-B6C36C343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745204"/>
              <a:ext cx="1912279" cy="12748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âå¤©æ²³äºå·âçå¾çæç´¢ç»æ">
              <a:extLst>
                <a:ext uri="{FF2B5EF4-FFF2-40B4-BE49-F238E27FC236}">
                  <a16:creationId xmlns:a16="http://schemas.microsoft.com/office/drawing/2014/main" id="{888C6021-60CE-42A4-8B57-BA9E4BA2B0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0152" y="1059582"/>
              <a:ext cx="1912280" cy="1273579"/>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CC511787-3E3E-4EA9-A165-D37E20784FB9}"/>
                </a:ext>
              </a:extLst>
            </p:cNvPr>
            <p:cNvSpPr txBox="1"/>
            <p:nvPr/>
          </p:nvSpPr>
          <p:spPr>
            <a:xfrm>
              <a:off x="7884368" y="2757552"/>
              <a:ext cx="1175610" cy="600164"/>
            </a:xfrm>
            <a:prstGeom prst="rect">
              <a:avLst/>
            </a:prstGeom>
            <a:noFill/>
          </p:spPr>
          <p:txBody>
            <a:bodyPr wrap="square" rtlCol="0">
              <a:spAutoFit/>
            </a:bodyPr>
            <a:lstStyle/>
            <a:p>
              <a:pPr algn="ctr"/>
              <a:r>
                <a:rPr lang="zh-CN" altLang="en-US" sz="1100" dirty="0"/>
                <a:t>天河</a:t>
              </a:r>
              <a:r>
                <a:rPr lang="en-US" altLang="zh-CN" sz="1100" dirty="0"/>
                <a:t>I</a:t>
              </a:r>
              <a:r>
                <a:rPr lang="zh-CN" altLang="en-US" sz="1100" dirty="0"/>
                <a:t>号</a:t>
              </a:r>
              <a:r>
                <a:rPr lang="en-US" altLang="zh-CN" sz="1100" dirty="0"/>
                <a:t>: 4.7PF</a:t>
              </a:r>
              <a:r>
                <a:rPr lang="en-US" altLang="zh-CN" sz="1100" dirty="0">
                  <a:latin typeface="Times New Roman"/>
                  <a:cs typeface="Times New Roman"/>
                </a:rPr>
                <a:t>, </a:t>
              </a:r>
              <a:r>
                <a:rPr lang="en-US" altLang="zh-CN" sz="1100" dirty="0"/>
                <a:t>186,368</a:t>
              </a:r>
              <a:r>
                <a:rPr lang="zh-CN" altLang="en-US" sz="1100" dirty="0"/>
                <a:t>个核心</a:t>
              </a:r>
              <a:endParaRPr lang="en-US" altLang="zh-CN" sz="1100" dirty="0">
                <a:latin typeface="Times New Roman"/>
                <a:cs typeface="Times New Roman"/>
              </a:endParaRPr>
            </a:p>
            <a:p>
              <a:pPr algn="ctr"/>
              <a:r>
                <a:rPr lang="en-US" altLang="zh-CN" sz="1100" dirty="0">
                  <a:latin typeface="Times New Roman"/>
                  <a:cs typeface="Times New Roman"/>
                </a:rPr>
                <a:t>(2010.10, 5</a:t>
              </a:r>
              <a:r>
                <a:rPr lang="en-US" altLang="zh-CN" sz="1100" baseline="30000" dirty="0">
                  <a:latin typeface="Times New Roman"/>
                  <a:cs typeface="Times New Roman"/>
                </a:rPr>
                <a:t>th</a:t>
              </a:r>
              <a:r>
                <a:rPr lang="en-US" altLang="zh-CN" sz="1100" dirty="0">
                  <a:latin typeface="Times New Roman"/>
                  <a:cs typeface="Times New Roman"/>
                </a:rPr>
                <a:t>) </a:t>
              </a:r>
              <a:endParaRPr lang="zh-CN" altLang="en-US" sz="1100" dirty="0"/>
            </a:p>
          </p:txBody>
        </p:sp>
        <p:sp>
          <p:nvSpPr>
            <p:cNvPr id="26" name="文本框 25">
              <a:extLst>
                <a:ext uri="{FF2B5EF4-FFF2-40B4-BE49-F238E27FC236}">
                  <a16:creationId xmlns:a16="http://schemas.microsoft.com/office/drawing/2014/main" id="{598A2F86-B00B-4258-A6BC-81AB6AED95B5}"/>
                </a:ext>
              </a:extLst>
            </p:cNvPr>
            <p:cNvSpPr txBox="1"/>
            <p:nvPr/>
          </p:nvSpPr>
          <p:spPr>
            <a:xfrm>
              <a:off x="7856753" y="1336012"/>
              <a:ext cx="1230839" cy="600164"/>
            </a:xfrm>
            <a:prstGeom prst="rect">
              <a:avLst/>
            </a:prstGeom>
            <a:noFill/>
          </p:spPr>
          <p:txBody>
            <a:bodyPr wrap="square" rtlCol="0">
              <a:spAutoFit/>
            </a:bodyPr>
            <a:lstStyle/>
            <a:p>
              <a:pPr algn="ctr"/>
              <a:r>
                <a:rPr lang="zh-CN" altLang="en-US" sz="1100" dirty="0"/>
                <a:t>天河</a:t>
              </a:r>
              <a:r>
                <a:rPr lang="en-US" altLang="zh-CN" sz="1100" dirty="0"/>
                <a:t>II</a:t>
              </a:r>
              <a:r>
                <a:rPr lang="zh-CN" altLang="en-US" sz="1100" dirty="0"/>
                <a:t>号</a:t>
              </a:r>
              <a:r>
                <a:rPr lang="en-US" altLang="zh-CN" sz="1100" dirty="0"/>
                <a:t>: 54.9PF, 312</a:t>
              </a:r>
              <a:r>
                <a:rPr lang="zh-CN" altLang="en-US" sz="1100" dirty="0"/>
                <a:t>万计算核心</a:t>
              </a:r>
              <a:endParaRPr lang="en-US" altLang="zh-CN" sz="1100" dirty="0"/>
            </a:p>
            <a:p>
              <a:pPr algn="ctr"/>
              <a:r>
                <a:rPr lang="en-US" altLang="zh-CN" sz="1100" dirty="0"/>
                <a:t>(2013.6 ~ 2016.6)</a:t>
              </a:r>
              <a:endParaRPr lang="zh-CN" altLang="en-US" sz="1100" dirty="0"/>
            </a:p>
          </p:txBody>
        </p:sp>
        <p:sp>
          <p:nvSpPr>
            <p:cNvPr id="27" name="文本框 26">
              <a:extLst>
                <a:ext uri="{FF2B5EF4-FFF2-40B4-BE49-F238E27FC236}">
                  <a16:creationId xmlns:a16="http://schemas.microsoft.com/office/drawing/2014/main" id="{405E07E5-4341-449B-BA3C-B638550964CB}"/>
                </a:ext>
              </a:extLst>
            </p:cNvPr>
            <p:cNvSpPr txBox="1"/>
            <p:nvPr/>
          </p:nvSpPr>
          <p:spPr>
            <a:xfrm>
              <a:off x="7956376" y="4003757"/>
              <a:ext cx="1080120" cy="938719"/>
            </a:xfrm>
            <a:prstGeom prst="rect">
              <a:avLst/>
            </a:prstGeom>
            <a:noFill/>
          </p:spPr>
          <p:txBody>
            <a:bodyPr wrap="square" rtlCol="0">
              <a:spAutoFit/>
            </a:bodyPr>
            <a:lstStyle/>
            <a:p>
              <a:pPr algn="ctr"/>
              <a:r>
                <a:rPr lang="zh-CN" altLang="en-US" sz="1100" dirty="0"/>
                <a:t>神威太湖之光</a:t>
              </a:r>
              <a:r>
                <a:rPr lang="en-US" altLang="zh-CN" sz="1100" dirty="0"/>
                <a:t>: 125PF, 40960</a:t>
              </a:r>
              <a:r>
                <a:rPr lang="zh-CN" altLang="en-US" sz="1100" dirty="0"/>
                <a:t>颗申威</a:t>
              </a:r>
              <a:r>
                <a:rPr lang="en-US" altLang="zh-CN" sz="1100" dirty="0"/>
                <a:t>26010</a:t>
              </a:r>
              <a:r>
                <a:rPr lang="zh-CN" altLang="en-US" sz="1100" dirty="0"/>
                <a:t>，</a:t>
              </a:r>
              <a:r>
                <a:rPr lang="en-US" altLang="zh-CN" sz="1100" dirty="0"/>
                <a:t>10,649,600 </a:t>
              </a:r>
              <a:r>
                <a:rPr lang="zh-CN" altLang="en-US" sz="1100" dirty="0"/>
                <a:t>核心</a:t>
              </a:r>
            </a:p>
          </p:txBody>
        </p:sp>
      </p:grpSp>
    </p:spTree>
    <p:extLst>
      <p:ext uri="{BB962C8B-B14F-4D97-AF65-F5344CB8AC3E}">
        <p14:creationId xmlns:p14="http://schemas.microsoft.com/office/powerpoint/2010/main" val="8532001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5743880" cy="646331"/>
          </a:xfrm>
          <a:prstGeom prst="rect">
            <a:avLst/>
          </a:prstGeom>
          <a:noFill/>
        </p:spPr>
        <p:txBody>
          <a:bodyPr wrap="none" rtlCol="0">
            <a:spAutoFit/>
          </a:bodyPr>
          <a:lstStyle/>
          <a:p>
            <a:r>
              <a:rPr lang="zh-CN" altLang="en-US" sz="3600" b="1" dirty="0">
                <a:solidFill>
                  <a:srgbClr val="365A9C"/>
                </a:solidFill>
              </a:rPr>
              <a:t>非定常对流扩散控制方程组</a:t>
            </a:r>
          </a:p>
        </p:txBody>
      </p:sp>
      <p:graphicFrame>
        <p:nvGraphicFramePr>
          <p:cNvPr id="3" name="对象 5"/>
          <p:cNvGraphicFramePr>
            <a:graphicFrameLocks noChangeAspect="1"/>
          </p:cNvGraphicFramePr>
          <p:nvPr>
            <p:extLst>
              <p:ext uri="{D42A27DB-BD31-4B8C-83A1-F6EECF244321}">
                <p14:modId xmlns:p14="http://schemas.microsoft.com/office/powerpoint/2010/main" val="2357232669"/>
              </p:ext>
            </p:extLst>
          </p:nvPr>
        </p:nvGraphicFramePr>
        <p:xfrm>
          <a:off x="339430" y="1071563"/>
          <a:ext cx="4143375" cy="647700"/>
        </p:xfrm>
        <a:graphic>
          <a:graphicData uri="http://schemas.openxmlformats.org/presentationml/2006/ole">
            <mc:AlternateContent xmlns:mc="http://schemas.openxmlformats.org/markup-compatibility/2006">
              <mc:Choice xmlns:v="urn:schemas-microsoft-com:vml" Requires="v">
                <p:oleObj spid="_x0000_s31506" name="Equation" r:id="rId3" imgW="2743200" imgH="419100" progId="Equation.DSMT4">
                  <p:embed/>
                </p:oleObj>
              </mc:Choice>
              <mc:Fallback>
                <p:oleObj name="Equation" r:id="rId3" imgW="2743200" imgH="419100" progId="Equation.DSMT4">
                  <p:embed/>
                  <p:pic>
                    <p:nvPicPr>
                      <p:cNvPr id="7172"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30" y="1071563"/>
                        <a:ext cx="4143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6"/>
          <p:cNvGraphicFramePr>
            <a:graphicFrameLocks noChangeAspect="1"/>
          </p:cNvGraphicFramePr>
          <p:nvPr>
            <p:extLst>
              <p:ext uri="{D42A27DB-BD31-4B8C-83A1-F6EECF244321}">
                <p14:modId xmlns:p14="http://schemas.microsoft.com/office/powerpoint/2010/main" val="321327573"/>
              </p:ext>
            </p:extLst>
          </p:nvPr>
        </p:nvGraphicFramePr>
        <p:xfrm>
          <a:off x="7092950" y="1887249"/>
          <a:ext cx="1287463" cy="407987"/>
        </p:xfrm>
        <a:graphic>
          <a:graphicData uri="http://schemas.openxmlformats.org/presentationml/2006/ole">
            <mc:AlternateContent xmlns:mc="http://schemas.openxmlformats.org/markup-compatibility/2006">
              <mc:Choice xmlns:v="urn:schemas-microsoft-com:vml" Requires="v">
                <p:oleObj spid="_x0000_s31507" name="Equation" r:id="rId5" imgW="761669" imgH="241195" progId="Equation.DSMT4">
                  <p:embed/>
                </p:oleObj>
              </mc:Choice>
              <mc:Fallback>
                <p:oleObj name="Equation" r:id="rId5" imgW="761669" imgH="241195" progId="Equation.DSMT4">
                  <p:embed/>
                  <p:pic>
                    <p:nvPicPr>
                      <p:cNvPr id="7180" name="对象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1887249"/>
                        <a:ext cx="1287463"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37"/>
          <p:cNvGraphicFramePr>
            <a:graphicFrameLocks noChangeAspect="1"/>
          </p:cNvGraphicFramePr>
          <p:nvPr>
            <p:extLst>
              <p:ext uri="{D42A27DB-BD31-4B8C-83A1-F6EECF244321}">
                <p14:modId xmlns:p14="http://schemas.microsoft.com/office/powerpoint/2010/main" val="880282804"/>
              </p:ext>
            </p:extLst>
          </p:nvPr>
        </p:nvGraphicFramePr>
        <p:xfrm>
          <a:off x="7105650" y="1513752"/>
          <a:ext cx="1138238" cy="407987"/>
        </p:xfrm>
        <a:graphic>
          <a:graphicData uri="http://schemas.openxmlformats.org/presentationml/2006/ole">
            <mc:AlternateContent xmlns:mc="http://schemas.openxmlformats.org/markup-compatibility/2006">
              <mc:Choice xmlns:v="urn:schemas-microsoft-com:vml" Requires="v">
                <p:oleObj spid="_x0000_s31508" name="Equation" r:id="rId7" imgW="672808" imgH="241195" progId="Equation.DSMT4">
                  <p:embed/>
                </p:oleObj>
              </mc:Choice>
              <mc:Fallback>
                <p:oleObj name="Equation" r:id="rId7" imgW="672808" imgH="241195" progId="Equation.DSMT4">
                  <p:embed/>
                  <p:pic>
                    <p:nvPicPr>
                      <p:cNvPr id="7181" name="对象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1513752"/>
                        <a:ext cx="1138238"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38"/>
          <p:cNvGraphicFramePr>
            <a:graphicFrameLocks noChangeAspect="1"/>
          </p:cNvGraphicFramePr>
          <p:nvPr>
            <p:extLst>
              <p:ext uri="{D42A27DB-BD31-4B8C-83A1-F6EECF244321}">
                <p14:modId xmlns:p14="http://schemas.microsoft.com/office/powerpoint/2010/main" val="3838549128"/>
              </p:ext>
            </p:extLst>
          </p:nvPr>
        </p:nvGraphicFramePr>
        <p:xfrm>
          <a:off x="6786563" y="4928463"/>
          <a:ext cx="911225" cy="625475"/>
        </p:xfrm>
        <a:graphic>
          <a:graphicData uri="http://schemas.openxmlformats.org/presentationml/2006/ole">
            <mc:AlternateContent xmlns:mc="http://schemas.openxmlformats.org/markup-compatibility/2006">
              <mc:Choice xmlns:v="urn:schemas-microsoft-com:vml" Requires="v">
                <p:oleObj spid="_x0000_s31509" name="Equation" r:id="rId9" imgW="609600" imgH="419100" progId="Equation.DSMT4">
                  <p:embed/>
                </p:oleObj>
              </mc:Choice>
              <mc:Fallback>
                <p:oleObj name="Equation" r:id="rId9" imgW="609600" imgH="419100" progId="Equation.DSMT4">
                  <p:embed/>
                  <p:pic>
                    <p:nvPicPr>
                      <p:cNvPr id="7182" name="对象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63" y="4928463"/>
                        <a:ext cx="911225"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39"/>
          <p:cNvGraphicFramePr>
            <a:graphicFrameLocks noChangeAspect="1"/>
          </p:cNvGraphicFramePr>
          <p:nvPr>
            <p:extLst>
              <p:ext uri="{D42A27DB-BD31-4B8C-83A1-F6EECF244321}">
                <p14:modId xmlns:p14="http://schemas.microsoft.com/office/powerpoint/2010/main" val="1623638629"/>
              </p:ext>
            </p:extLst>
          </p:nvPr>
        </p:nvGraphicFramePr>
        <p:xfrm>
          <a:off x="6858000" y="2288886"/>
          <a:ext cx="1584325" cy="1311275"/>
        </p:xfrm>
        <a:graphic>
          <a:graphicData uri="http://schemas.openxmlformats.org/presentationml/2006/ole">
            <mc:AlternateContent xmlns:mc="http://schemas.openxmlformats.org/markup-compatibility/2006">
              <mc:Choice xmlns:v="urn:schemas-microsoft-com:vml" Requires="v">
                <p:oleObj spid="_x0000_s31510" name="Equation" r:id="rId11" imgW="889000" imgH="736600" progId="Equation.DSMT4">
                  <p:embed/>
                </p:oleObj>
              </mc:Choice>
              <mc:Fallback>
                <p:oleObj name="Equation" r:id="rId11" imgW="889000" imgH="736600" progId="Equation.DSMT4">
                  <p:embed/>
                  <p:pic>
                    <p:nvPicPr>
                      <p:cNvPr id="7183" name="对象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0" y="2288886"/>
                        <a:ext cx="15843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40"/>
          <p:cNvSpPr txBox="1">
            <a:spLocks noChangeArrowheads="1"/>
          </p:cNvSpPr>
          <p:nvPr/>
        </p:nvSpPr>
        <p:spPr bwMode="auto">
          <a:xfrm>
            <a:off x="5508625" y="4957038"/>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dirty="0">
                <a:solidFill>
                  <a:schemeClr val="tx1"/>
                </a:solidFill>
                <a:latin typeface="KaiTi_GB2312" panose="02010609030101010101" pitchFamily="49" charset="-122"/>
              </a:rPr>
              <a:t>绝对总焓</a:t>
            </a:r>
            <a:r>
              <a:rPr lang="zh-CN" altLang="en-US" b="0" dirty="0">
                <a:solidFill>
                  <a:schemeClr val="tx1"/>
                </a:solidFill>
                <a:latin typeface="Times New Roman" panose="02020603050405020304" pitchFamily="18" charset="0"/>
                <a:ea typeface="宋体" panose="02010600030101010101" pitchFamily="2" charset="-122"/>
              </a:rPr>
              <a:t>：</a:t>
            </a:r>
          </a:p>
        </p:txBody>
      </p:sp>
      <p:sp>
        <p:nvSpPr>
          <p:cNvPr id="9" name="TextBox 41"/>
          <p:cNvSpPr txBox="1">
            <a:spLocks noChangeArrowheads="1"/>
          </p:cNvSpPr>
          <p:nvPr/>
        </p:nvSpPr>
        <p:spPr bwMode="auto">
          <a:xfrm>
            <a:off x="5435600" y="1887249"/>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dirty="0">
                <a:solidFill>
                  <a:schemeClr val="tx1"/>
                </a:solidFill>
                <a:latin typeface="KaiTi_GB2312" panose="02010609030101010101" pitchFamily="49" charset="-122"/>
              </a:rPr>
              <a:t>相对速度分量</a:t>
            </a:r>
            <a:r>
              <a:rPr lang="zh-CN" altLang="en-US" b="0" dirty="0">
                <a:solidFill>
                  <a:schemeClr val="tx1"/>
                </a:solidFill>
                <a:latin typeface="Times New Roman" panose="02020603050405020304" pitchFamily="18" charset="0"/>
                <a:ea typeface="宋体" panose="02010600030101010101" pitchFamily="2" charset="-122"/>
              </a:rPr>
              <a:t>：</a:t>
            </a:r>
          </a:p>
        </p:txBody>
      </p:sp>
      <p:sp>
        <p:nvSpPr>
          <p:cNvPr id="10" name="TextBox 42"/>
          <p:cNvSpPr txBox="1">
            <a:spLocks noChangeArrowheads="1"/>
          </p:cNvSpPr>
          <p:nvPr/>
        </p:nvSpPr>
        <p:spPr bwMode="auto">
          <a:xfrm>
            <a:off x="5435600" y="1496289"/>
            <a:ext cx="1728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dirty="0">
                <a:solidFill>
                  <a:schemeClr val="tx1"/>
                </a:solidFill>
                <a:latin typeface="KaiTi_GB2312" panose="02010609030101010101" pitchFamily="49" charset="-122"/>
              </a:rPr>
              <a:t>绝对速度分量</a:t>
            </a:r>
            <a:r>
              <a:rPr lang="zh-CN" altLang="en-US" b="0" dirty="0">
                <a:solidFill>
                  <a:schemeClr val="tx1"/>
                </a:solidFill>
                <a:latin typeface="Times New Roman" panose="02020603050405020304" pitchFamily="18" charset="0"/>
                <a:ea typeface="宋体" panose="02010600030101010101" pitchFamily="2" charset="-122"/>
              </a:rPr>
              <a:t>：</a:t>
            </a:r>
          </a:p>
        </p:txBody>
      </p:sp>
      <p:sp>
        <p:nvSpPr>
          <p:cNvPr id="11" name="TextBox 43"/>
          <p:cNvSpPr txBox="1">
            <a:spLocks noChangeArrowheads="1"/>
          </p:cNvSpPr>
          <p:nvPr/>
        </p:nvSpPr>
        <p:spPr bwMode="auto">
          <a:xfrm>
            <a:off x="5429250" y="2719099"/>
            <a:ext cx="165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a:solidFill>
                  <a:schemeClr val="tx1"/>
                </a:solidFill>
                <a:latin typeface="KaiTi_GB2312" panose="02010609030101010101" pitchFamily="49" charset="-122"/>
              </a:rPr>
              <a:t>速度关系：</a:t>
            </a:r>
          </a:p>
        </p:txBody>
      </p:sp>
      <p:sp>
        <p:nvSpPr>
          <p:cNvPr id="12" name="TextBox 41"/>
          <p:cNvSpPr txBox="1">
            <a:spLocks noChangeArrowheads="1"/>
          </p:cNvSpPr>
          <p:nvPr/>
        </p:nvSpPr>
        <p:spPr bwMode="auto">
          <a:xfrm>
            <a:off x="5429250" y="1104029"/>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dirty="0">
                <a:solidFill>
                  <a:schemeClr val="tx1"/>
                </a:solidFill>
                <a:latin typeface="KaiTi_GB2312" panose="02010609030101010101" pitchFamily="49" charset="-122"/>
              </a:rPr>
              <a:t>密度</a:t>
            </a:r>
            <a:r>
              <a:rPr lang="zh-CN" altLang="en-US" b="0" dirty="0">
                <a:solidFill>
                  <a:schemeClr val="tx1"/>
                </a:solidFill>
                <a:latin typeface="Times New Roman" panose="02020603050405020304" pitchFamily="18" charset="0"/>
                <a:ea typeface="宋体" panose="02010600030101010101" pitchFamily="2" charset="-122"/>
              </a:rPr>
              <a:t>：</a:t>
            </a:r>
          </a:p>
        </p:txBody>
      </p:sp>
      <p:graphicFrame>
        <p:nvGraphicFramePr>
          <p:cNvPr id="13" name="Object 28"/>
          <p:cNvGraphicFramePr>
            <a:graphicFrameLocks noChangeAspect="1"/>
          </p:cNvGraphicFramePr>
          <p:nvPr>
            <p:extLst>
              <p:ext uri="{D42A27DB-BD31-4B8C-83A1-F6EECF244321}">
                <p14:modId xmlns:p14="http://schemas.microsoft.com/office/powerpoint/2010/main" val="155747203"/>
              </p:ext>
            </p:extLst>
          </p:nvPr>
        </p:nvGraphicFramePr>
        <p:xfrm>
          <a:off x="6215063" y="1246904"/>
          <a:ext cx="214312" cy="214313"/>
        </p:xfrm>
        <a:graphic>
          <a:graphicData uri="http://schemas.openxmlformats.org/presentationml/2006/ole">
            <mc:AlternateContent xmlns:mc="http://schemas.openxmlformats.org/markup-compatibility/2006">
              <mc:Choice xmlns:v="urn:schemas-microsoft-com:vml" Requires="v">
                <p:oleObj spid="_x0000_s31511" name="Equation" r:id="rId13" imgW="152268" imgH="164957" progId="Equation.DSMT4">
                  <p:embed/>
                </p:oleObj>
              </mc:Choice>
              <mc:Fallback>
                <p:oleObj name="Equation" r:id="rId13" imgW="152268" imgH="164957" progId="Equation.DSMT4">
                  <p:embed/>
                  <p:pic>
                    <p:nvPicPr>
                      <p:cNvPr id="7193"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5063" y="1246904"/>
                        <a:ext cx="2143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41"/>
          <p:cNvSpPr txBox="1">
            <a:spLocks noChangeArrowheads="1"/>
          </p:cNvSpPr>
          <p:nvPr/>
        </p:nvSpPr>
        <p:spPr bwMode="auto">
          <a:xfrm>
            <a:off x="5500688" y="3973084"/>
            <a:ext cx="1357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a:solidFill>
                  <a:schemeClr val="tx1"/>
                </a:solidFill>
                <a:latin typeface="KaiTi_GB2312" panose="02010609030101010101" pitchFamily="49" charset="-122"/>
              </a:rPr>
              <a:t>绝对总能</a:t>
            </a:r>
            <a:r>
              <a:rPr lang="zh-CN" altLang="en-US" b="0">
                <a:solidFill>
                  <a:schemeClr val="tx1"/>
                </a:solidFill>
                <a:latin typeface="Times New Roman" panose="02020603050405020304" pitchFamily="18" charset="0"/>
                <a:ea typeface="宋体" panose="02010600030101010101" pitchFamily="2" charset="-122"/>
              </a:rPr>
              <a:t>：</a:t>
            </a:r>
          </a:p>
        </p:txBody>
      </p:sp>
      <p:graphicFrame>
        <p:nvGraphicFramePr>
          <p:cNvPr id="15" name="Object 34"/>
          <p:cNvGraphicFramePr>
            <a:graphicFrameLocks noChangeAspect="1"/>
          </p:cNvGraphicFramePr>
          <p:nvPr>
            <p:extLst>
              <p:ext uri="{D42A27DB-BD31-4B8C-83A1-F6EECF244321}">
                <p14:modId xmlns:p14="http://schemas.microsoft.com/office/powerpoint/2010/main" val="21272465"/>
              </p:ext>
            </p:extLst>
          </p:nvPr>
        </p:nvGraphicFramePr>
        <p:xfrm>
          <a:off x="6643688" y="3823859"/>
          <a:ext cx="2420937" cy="714375"/>
        </p:xfrm>
        <a:graphic>
          <a:graphicData uri="http://schemas.openxmlformats.org/presentationml/2006/ole">
            <mc:AlternateContent xmlns:mc="http://schemas.openxmlformats.org/markup-compatibility/2006">
              <mc:Choice xmlns:v="urn:schemas-microsoft-com:vml" Requires="v">
                <p:oleObj spid="_x0000_s31512" name="Equation" r:id="rId15" imgW="1600200" imgH="457200" progId="Equation.DSMT4">
                  <p:embed/>
                </p:oleObj>
              </mc:Choice>
              <mc:Fallback>
                <p:oleObj name="Equation" r:id="rId15" imgW="1600200" imgH="457200" progId="Equation.DSMT4">
                  <p:embed/>
                  <p:pic>
                    <p:nvPicPr>
                      <p:cNvPr id="7198"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3688" y="3823859"/>
                        <a:ext cx="24209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41"/>
          <p:cNvSpPr txBox="1">
            <a:spLocks noChangeArrowheads="1"/>
          </p:cNvSpPr>
          <p:nvPr/>
        </p:nvSpPr>
        <p:spPr bwMode="auto">
          <a:xfrm>
            <a:off x="5500687" y="4494645"/>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dirty="0">
                <a:solidFill>
                  <a:schemeClr val="tx1"/>
                </a:solidFill>
                <a:latin typeface="KaiTi_GB2312" panose="02010609030101010101" pitchFamily="49" charset="-122"/>
              </a:rPr>
              <a:t>压力</a:t>
            </a:r>
            <a:r>
              <a:rPr lang="zh-CN" altLang="en-US" b="0" dirty="0">
                <a:solidFill>
                  <a:schemeClr val="tx1"/>
                </a:solidFill>
                <a:latin typeface="Times New Roman" panose="02020603050405020304" pitchFamily="18" charset="0"/>
                <a:ea typeface="宋体" panose="02010600030101010101" pitchFamily="2" charset="-122"/>
              </a:rPr>
              <a:t>：</a:t>
            </a:r>
          </a:p>
        </p:txBody>
      </p:sp>
      <p:graphicFrame>
        <p:nvGraphicFramePr>
          <p:cNvPr id="17" name="Object 37"/>
          <p:cNvGraphicFramePr>
            <a:graphicFrameLocks noChangeAspect="1"/>
          </p:cNvGraphicFramePr>
          <p:nvPr>
            <p:extLst>
              <p:ext uri="{D42A27DB-BD31-4B8C-83A1-F6EECF244321}">
                <p14:modId xmlns:p14="http://schemas.microsoft.com/office/powerpoint/2010/main" val="1690280011"/>
              </p:ext>
            </p:extLst>
          </p:nvPr>
        </p:nvGraphicFramePr>
        <p:xfrm>
          <a:off x="6286500" y="4608945"/>
          <a:ext cx="161925" cy="214313"/>
        </p:xfrm>
        <a:graphic>
          <a:graphicData uri="http://schemas.openxmlformats.org/presentationml/2006/ole">
            <mc:AlternateContent xmlns:mc="http://schemas.openxmlformats.org/markup-compatibility/2006">
              <mc:Choice xmlns:v="urn:schemas-microsoft-com:vml" Requires="v">
                <p:oleObj spid="_x0000_s31513" name="Equation" r:id="rId17" imgW="152268" imgH="164957" progId="Equation.DSMT4">
                  <p:embed/>
                </p:oleObj>
              </mc:Choice>
              <mc:Fallback>
                <p:oleObj name="Equation" r:id="rId17" imgW="152268" imgH="164957" progId="Equation.DSMT4">
                  <p:embed/>
                  <p:pic>
                    <p:nvPicPr>
                      <p:cNvPr id="7201" name="Object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00" y="4608945"/>
                        <a:ext cx="1619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39"/>
          <p:cNvGraphicFramePr>
            <a:graphicFrameLocks noChangeAspect="1"/>
          </p:cNvGraphicFramePr>
          <p:nvPr>
            <p:extLst>
              <p:ext uri="{D42A27DB-BD31-4B8C-83A1-F6EECF244321}">
                <p14:modId xmlns:p14="http://schemas.microsoft.com/office/powerpoint/2010/main" val="3955057262"/>
              </p:ext>
            </p:extLst>
          </p:nvPr>
        </p:nvGraphicFramePr>
        <p:xfrm>
          <a:off x="7126288" y="4589895"/>
          <a:ext cx="588962" cy="265113"/>
        </p:xfrm>
        <a:graphic>
          <a:graphicData uri="http://schemas.openxmlformats.org/presentationml/2006/ole">
            <mc:AlternateContent xmlns:mc="http://schemas.openxmlformats.org/markup-compatibility/2006">
              <mc:Choice xmlns:v="urn:schemas-microsoft-com:vml" Requires="v">
                <p:oleObj spid="_x0000_s31514" name="Equation" r:id="rId19" imgW="457002" imgH="203112" progId="Equation.DSMT4">
                  <p:embed/>
                </p:oleObj>
              </mc:Choice>
              <mc:Fallback>
                <p:oleObj name="Equation" r:id="rId19" imgW="457002" imgH="203112" progId="Equation.DSMT4">
                  <p:embed/>
                  <p:pic>
                    <p:nvPicPr>
                      <p:cNvPr id="7203"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6288" y="4589895"/>
                        <a:ext cx="5889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41"/>
          <p:cNvSpPr txBox="1">
            <a:spLocks noChangeArrowheads="1"/>
          </p:cNvSpPr>
          <p:nvPr/>
        </p:nvSpPr>
        <p:spPr bwMode="auto">
          <a:xfrm>
            <a:off x="5500688" y="3560188"/>
            <a:ext cx="1643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FF"/>
              </a:buClr>
              <a:buFont typeface="Wingdings" panose="05000000000000000000" pitchFamily="2" charset="2"/>
              <a:buChar char="l"/>
              <a:defRPr sz="2000" b="1">
                <a:solidFill>
                  <a:srgbClr val="FF00FF"/>
                </a:solidFill>
                <a:latin typeface="Verdana" panose="020B0604030504040204" pitchFamily="34" charset="0"/>
                <a:ea typeface="KaiTi_GB2312" panose="02010609030101010101" pitchFamily="49" charset="-122"/>
              </a:defRPr>
            </a:lvl1pPr>
            <a:lvl2pPr marL="742950" indent="-285750">
              <a:spcBef>
                <a:spcPct val="20000"/>
              </a:spcBef>
              <a:buClr>
                <a:srgbClr val="3333FF"/>
              </a:buClr>
              <a:buFont typeface="Wingdings" panose="05000000000000000000" pitchFamily="2" charset="2"/>
              <a:buChar char="n"/>
              <a:defRPr sz="2800" b="1">
                <a:solidFill>
                  <a:srgbClr val="3333FF"/>
                </a:solidFill>
                <a:latin typeface="Verdana" panose="020B0604030504040204" pitchFamily="34" charset="0"/>
                <a:ea typeface="KaiTi_GB2312" panose="02010609030101010101" pitchFamily="49" charset="-122"/>
              </a:defRPr>
            </a:lvl2pPr>
            <a:lvl3pPr marL="1143000" indent="-228600">
              <a:spcBef>
                <a:spcPct val="20000"/>
              </a:spcBef>
              <a:buClr>
                <a:schemeClr val="tx1"/>
              </a:buClr>
              <a:buFont typeface="Wingdings" panose="05000000000000000000" pitchFamily="2" charset="2"/>
              <a:buChar char="o"/>
              <a:defRPr sz="1600" b="1">
                <a:solidFill>
                  <a:schemeClr val="tx1"/>
                </a:solidFill>
                <a:latin typeface="Verdana" panose="020B0604030504040204" pitchFamily="34" charset="0"/>
                <a:ea typeface="KaiTi_GB2312" panose="02010609030101010101" pitchFamily="49"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KaiTi_GB2312" panose="02010609030101010101" pitchFamily="49"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KaiTi_GB2312" panose="02010609030101010101" pitchFamily="49" charset="-122"/>
              </a:defRPr>
            </a:lvl9pPr>
          </a:lstStyle>
          <a:p>
            <a:pPr eaLnBrk="1" hangingPunct="1">
              <a:spcBef>
                <a:spcPct val="0"/>
              </a:spcBef>
              <a:buClrTx/>
              <a:buFontTx/>
              <a:buNone/>
            </a:pPr>
            <a:r>
              <a:rPr lang="zh-CN" altLang="en-US" sz="1800" b="0">
                <a:solidFill>
                  <a:schemeClr val="tx1"/>
                </a:solidFill>
                <a:latin typeface="KaiTi_GB2312" panose="02010609030101010101" pitchFamily="49" charset="-122"/>
              </a:rPr>
              <a:t>旋转角速度</a:t>
            </a:r>
            <a:r>
              <a:rPr lang="zh-CN" altLang="en-US" b="0">
                <a:solidFill>
                  <a:schemeClr val="tx1"/>
                </a:solidFill>
                <a:latin typeface="Times New Roman" panose="02020603050405020304" pitchFamily="18" charset="0"/>
                <a:ea typeface="宋体" panose="02010600030101010101" pitchFamily="2" charset="-122"/>
              </a:rPr>
              <a:t>：</a:t>
            </a:r>
          </a:p>
        </p:txBody>
      </p:sp>
      <p:graphicFrame>
        <p:nvGraphicFramePr>
          <p:cNvPr id="20" name="Object 41"/>
          <p:cNvGraphicFramePr>
            <a:graphicFrameLocks noChangeAspect="1"/>
          </p:cNvGraphicFramePr>
          <p:nvPr>
            <p:extLst>
              <p:ext uri="{D42A27DB-BD31-4B8C-83A1-F6EECF244321}">
                <p14:modId xmlns:p14="http://schemas.microsoft.com/office/powerpoint/2010/main" val="2624723413"/>
              </p:ext>
            </p:extLst>
          </p:nvPr>
        </p:nvGraphicFramePr>
        <p:xfrm>
          <a:off x="6991350" y="3603050"/>
          <a:ext cx="295275" cy="295275"/>
        </p:xfrm>
        <a:graphic>
          <a:graphicData uri="http://schemas.openxmlformats.org/presentationml/2006/ole">
            <mc:AlternateContent xmlns:mc="http://schemas.openxmlformats.org/markup-compatibility/2006">
              <mc:Choice xmlns:v="urn:schemas-microsoft-com:vml" Requires="v">
                <p:oleObj spid="_x0000_s31515" name="Equation" r:id="rId21" imgW="164885" imgH="164885" progId="Equation.DSMT4">
                  <p:embed/>
                </p:oleObj>
              </mc:Choice>
              <mc:Fallback>
                <p:oleObj name="Equation" r:id="rId21" imgW="164885" imgH="164885" progId="Equation.DSMT4">
                  <p:embed/>
                  <p:pic>
                    <p:nvPicPr>
                      <p:cNvPr id="7205" name="Object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91350" y="360305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45"/>
          <p:cNvGraphicFramePr>
            <a:graphicFrameLocks noChangeAspect="1"/>
          </p:cNvGraphicFramePr>
          <p:nvPr>
            <p:extLst>
              <p:ext uri="{D42A27DB-BD31-4B8C-83A1-F6EECF244321}">
                <p14:modId xmlns:p14="http://schemas.microsoft.com/office/powerpoint/2010/main" val="2721518054"/>
              </p:ext>
            </p:extLst>
          </p:nvPr>
        </p:nvGraphicFramePr>
        <p:xfrm>
          <a:off x="317501" y="1735855"/>
          <a:ext cx="4924425" cy="2143125"/>
        </p:xfrm>
        <a:graphic>
          <a:graphicData uri="http://schemas.openxmlformats.org/presentationml/2006/ole">
            <mc:AlternateContent xmlns:mc="http://schemas.openxmlformats.org/markup-compatibility/2006">
              <mc:Choice xmlns:v="urn:schemas-microsoft-com:vml" Requires="v">
                <p:oleObj spid="_x0000_s31516" name="Equation" r:id="rId23" imgW="4165600" imgH="1524000" progId="Equation.DSMT4">
                  <p:embed/>
                </p:oleObj>
              </mc:Choice>
              <mc:Fallback>
                <p:oleObj name="Equation" r:id="rId23" imgW="4165600" imgH="1524000" progId="Equation.DSMT4">
                  <p:embed/>
                  <p:pic>
                    <p:nvPicPr>
                      <p:cNvPr id="7206" name="对象 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501" y="1735855"/>
                        <a:ext cx="49244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47"/>
          <p:cNvGraphicFramePr>
            <a:graphicFrameLocks noChangeAspect="1"/>
          </p:cNvGraphicFramePr>
          <p:nvPr>
            <p:extLst>
              <p:ext uri="{D42A27DB-BD31-4B8C-83A1-F6EECF244321}">
                <p14:modId xmlns:p14="http://schemas.microsoft.com/office/powerpoint/2010/main" val="58873567"/>
              </p:ext>
            </p:extLst>
          </p:nvPr>
        </p:nvGraphicFramePr>
        <p:xfrm>
          <a:off x="317501" y="3952798"/>
          <a:ext cx="3657600" cy="1858963"/>
        </p:xfrm>
        <a:graphic>
          <a:graphicData uri="http://schemas.openxmlformats.org/presentationml/2006/ole">
            <mc:AlternateContent xmlns:mc="http://schemas.openxmlformats.org/markup-compatibility/2006">
              <mc:Choice xmlns:v="urn:schemas-microsoft-com:vml" Requires="v">
                <p:oleObj spid="_x0000_s31517" name="Equation" r:id="rId25" imgW="2946400" imgH="1498600" progId="Equation.DSMT4">
                  <p:embed/>
                </p:oleObj>
              </mc:Choice>
              <mc:Fallback>
                <p:oleObj name="Equation" r:id="rId25" imgW="2946400" imgH="1498600" progId="Equation.DSMT4">
                  <p:embed/>
                  <p:pic>
                    <p:nvPicPr>
                      <p:cNvPr id="7207" name="对象 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501" y="3952798"/>
                        <a:ext cx="3657600"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317501" y="6091444"/>
            <a:ext cx="1418978" cy="369332"/>
          </a:xfrm>
          <a:prstGeom prst="rect">
            <a:avLst/>
          </a:prstGeom>
        </p:spPr>
        <p:txBody>
          <a:bodyPr wrap="none">
            <a:spAutoFit/>
          </a:bodyPr>
          <a:lstStyle/>
          <a:p>
            <a:pPr>
              <a:buFont typeface="Arial" panose="020B0604020202020204" pitchFamily="34" charset="0"/>
              <a:buChar char="•"/>
            </a:pPr>
            <a:r>
              <a:rPr lang="zh-CN" altLang="en-US" dirty="0"/>
              <a:t>SA湍流模型</a:t>
            </a:r>
          </a:p>
        </p:txBody>
      </p:sp>
      <p:sp>
        <p:nvSpPr>
          <p:cNvPr id="24" name="矩形 23"/>
          <p:cNvSpPr/>
          <p:nvPr/>
        </p:nvSpPr>
        <p:spPr>
          <a:xfrm>
            <a:off x="1708547" y="6091444"/>
            <a:ext cx="2457724" cy="369332"/>
          </a:xfrm>
          <a:prstGeom prst="rect">
            <a:avLst/>
          </a:prstGeom>
        </p:spPr>
        <p:txBody>
          <a:bodyPr wrap="none">
            <a:spAutoFit/>
          </a:bodyPr>
          <a:lstStyle/>
          <a:p>
            <a:pPr>
              <a:buFont typeface="Arial" panose="020B0604020202020204" pitchFamily="34" charset="0"/>
              <a:buChar char="•"/>
            </a:pPr>
            <a:r>
              <a:rPr lang="zh-CN" altLang="en-US" dirty="0"/>
              <a:t>空间离散</a:t>
            </a:r>
            <a:r>
              <a:rPr lang="en-US" altLang="zh-CN" dirty="0"/>
              <a:t>:</a:t>
            </a:r>
            <a:r>
              <a:rPr lang="zh-CN" altLang="en-US" dirty="0"/>
              <a:t>有限体积法</a:t>
            </a:r>
          </a:p>
        </p:txBody>
      </p:sp>
      <p:sp>
        <p:nvSpPr>
          <p:cNvPr id="25" name="矩形 24"/>
          <p:cNvSpPr/>
          <p:nvPr/>
        </p:nvSpPr>
        <p:spPr>
          <a:xfrm>
            <a:off x="7436934" y="6091444"/>
            <a:ext cx="1188146" cy="369332"/>
          </a:xfrm>
          <a:prstGeom prst="rect">
            <a:avLst/>
          </a:prstGeom>
        </p:spPr>
        <p:txBody>
          <a:bodyPr wrap="none">
            <a:spAutoFit/>
          </a:bodyPr>
          <a:lstStyle/>
          <a:p>
            <a:pPr>
              <a:buFont typeface="Arial" panose="020B0604020202020204" pitchFamily="34" charset="0"/>
              <a:buChar char="•"/>
            </a:pPr>
            <a:r>
              <a:rPr lang="zh-CN" altLang="en-US" dirty="0"/>
              <a:t>人工粘性</a:t>
            </a:r>
          </a:p>
        </p:txBody>
      </p:sp>
      <p:sp>
        <p:nvSpPr>
          <p:cNvPr id="26" name="矩形 25"/>
          <p:cNvSpPr/>
          <p:nvPr/>
        </p:nvSpPr>
        <p:spPr>
          <a:xfrm>
            <a:off x="4155131" y="6091444"/>
            <a:ext cx="3265638" cy="369332"/>
          </a:xfrm>
          <a:prstGeom prst="rect">
            <a:avLst/>
          </a:prstGeom>
        </p:spPr>
        <p:txBody>
          <a:bodyPr wrap="none">
            <a:spAutoFit/>
          </a:bodyPr>
          <a:lstStyle/>
          <a:p>
            <a:pPr>
              <a:buFont typeface="Arial" panose="020B0604020202020204" pitchFamily="34" charset="0"/>
              <a:buChar char="•"/>
            </a:pPr>
            <a:r>
              <a:rPr lang="zh-CN" altLang="en-US" dirty="0"/>
              <a:t>时间离散</a:t>
            </a:r>
            <a:r>
              <a:rPr lang="en-US" altLang="zh-CN" dirty="0"/>
              <a:t>:</a:t>
            </a:r>
            <a:r>
              <a:rPr lang="zh-CN" altLang="en-US" dirty="0"/>
              <a:t>时间谱+时间推进法</a:t>
            </a:r>
          </a:p>
        </p:txBody>
      </p:sp>
      <p:sp>
        <p:nvSpPr>
          <p:cNvPr id="27" name="矩形 26"/>
          <p:cNvSpPr/>
          <p:nvPr/>
        </p:nvSpPr>
        <p:spPr>
          <a:xfrm>
            <a:off x="4183496" y="5586031"/>
            <a:ext cx="4996881" cy="369332"/>
          </a:xfrm>
          <a:prstGeom prst="rect">
            <a:avLst/>
          </a:prstGeom>
        </p:spPr>
        <p:txBody>
          <a:bodyPr wrap="none">
            <a:spAutoFit/>
          </a:bodyPr>
          <a:lstStyle/>
          <a:p>
            <a:pPr>
              <a:buFont typeface="Arial" panose="020B0604020202020204" pitchFamily="34" charset="0"/>
              <a:buChar char="•"/>
            </a:pPr>
            <a:r>
              <a:rPr lang="zh-CN" altLang="en-US" dirty="0"/>
              <a:t>加速收敛（当地时间步长</a:t>
            </a:r>
            <a:r>
              <a:rPr lang="en-US" altLang="zh-CN" dirty="0"/>
              <a:t>,</a:t>
            </a:r>
            <a:r>
              <a:rPr lang="zh-CN" altLang="en-US" dirty="0"/>
              <a:t>隐式残差光顺</a:t>
            </a:r>
            <a:r>
              <a:rPr lang="en-US" altLang="zh-CN" dirty="0"/>
              <a:t>,FMG</a:t>
            </a:r>
            <a:r>
              <a:rPr lang="zh-CN" altLang="en-US" dirty="0"/>
              <a:t>）</a:t>
            </a:r>
          </a:p>
        </p:txBody>
      </p:sp>
      <p:pic>
        <p:nvPicPr>
          <p:cNvPr id="28" name="Picture 8" descr="https://ss0.bdstatic.com/70cFvHSh_Q1YnxGkpoWK1HF6hhy/it/u=3971317765,3212365527&amp;fm=23&amp;gp=0.jpg"/>
          <p:cNvPicPr>
            <a:picLocks noChangeAspect="1" noChangeArrowheads="1" noCrop="1"/>
          </p:cNvPicPr>
          <p:nvPr/>
        </p:nvPicPr>
        <p:blipFill>
          <a:blip r:embed="rId27">
            <a:extLst>
              <a:ext uri="{28A0092B-C50C-407E-A947-70E740481C1C}">
                <a14:useLocalDpi xmlns:a14="http://schemas.microsoft.com/office/drawing/2010/main" val="0"/>
              </a:ext>
            </a:extLst>
          </a:blip>
          <a:srcRect/>
          <a:stretch>
            <a:fillRect/>
          </a:stretch>
        </p:blipFill>
        <p:spPr bwMode="auto">
          <a:xfrm>
            <a:off x="7278710" y="80805"/>
            <a:ext cx="1504593" cy="123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0478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552" y="1367576"/>
            <a:ext cx="8424936" cy="400110"/>
          </a:xfrm>
          <a:prstGeom prst="rect">
            <a:avLst/>
          </a:prstGeom>
          <a:noFill/>
        </p:spPr>
        <p:txBody>
          <a:bodyPr wrap="square" rtlCol="0">
            <a:spAutoFit/>
          </a:bodyPr>
          <a:lstStyle/>
          <a:p>
            <a:r>
              <a:rPr lang="en-US" altLang="zh-CN" sz="2000" b="1" dirty="0">
                <a:latin typeface="Times New Roman" panose="02020603050405020304" pitchFamily="18" charset="0"/>
                <a:ea typeface="+mn-ea"/>
                <a:cs typeface="Times New Roman" panose="02020603050405020304" pitchFamily="18" charset="0"/>
              </a:rPr>
              <a:t>SW26010: </a:t>
            </a:r>
            <a:r>
              <a:rPr lang="zh-CN" altLang="zh-CN" sz="2000" dirty="0">
                <a:latin typeface="Times New Roman" panose="02020603050405020304" pitchFamily="18" charset="0"/>
                <a:ea typeface="+mn-ea"/>
                <a:cs typeface="Times New Roman" panose="02020603050405020304" pitchFamily="18" charset="0"/>
              </a:rPr>
              <a:t>四个核组（</a:t>
            </a:r>
            <a:r>
              <a:rPr lang="en-US" altLang="zh-CN" sz="2000" dirty="0">
                <a:latin typeface="Times New Roman" panose="02020603050405020304" pitchFamily="18" charset="0"/>
                <a:ea typeface="+mn-ea"/>
                <a:cs typeface="Times New Roman" panose="02020603050405020304" pitchFamily="18" charset="0"/>
              </a:rPr>
              <a:t>core-group)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64</a:t>
            </a:r>
            <a:r>
              <a:rPr lang="zh-CN" altLang="zh-CN" sz="2000" dirty="0">
                <a:latin typeface="Times New Roman" panose="02020603050405020304" pitchFamily="18" charset="0"/>
                <a:ea typeface="+mn-ea"/>
                <a:cs typeface="Times New Roman" panose="02020603050405020304" pitchFamily="18" charset="0"/>
              </a:rPr>
              <a:t>位的</a:t>
            </a:r>
            <a:r>
              <a:rPr lang="en-US" altLang="zh-CN" sz="2000" dirty="0">
                <a:latin typeface="Times New Roman" panose="02020603050405020304" pitchFamily="18" charset="0"/>
                <a:ea typeface="+mn-ea"/>
                <a:cs typeface="Times New Roman" panose="02020603050405020304" pitchFamily="18" charset="0"/>
              </a:rPr>
              <a:t>RISC</a:t>
            </a:r>
            <a:r>
              <a:rPr lang="zh-CN" altLang="zh-CN" sz="2000" dirty="0">
                <a:latin typeface="Times New Roman" panose="02020603050405020304" pitchFamily="18" charset="0"/>
                <a:ea typeface="+mn-ea"/>
                <a:cs typeface="Times New Roman" panose="02020603050405020304" pitchFamily="18" charset="0"/>
              </a:rPr>
              <a:t>架构</a:t>
            </a:r>
            <a:r>
              <a:rPr lang="en-US" altLang="zh-CN" sz="2000" dirty="0">
                <a:latin typeface="Times New Roman" panose="02020603050405020304" pitchFamily="18" charset="0"/>
                <a:ea typeface="+mn-ea"/>
                <a:cs typeface="Times New Roman" panose="02020603050405020304" pitchFamily="18" charset="0"/>
              </a:rPr>
              <a:t>, 1 MPE + 8×8 CPE</a:t>
            </a:r>
            <a:endParaRPr lang="zh-CN" altLang="zh-CN" sz="2000" dirty="0">
              <a:latin typeface="Times New Roman" panose="02020603050405020304" pitchFamily="18" charset="0"/>
              <a:ea typeface="+mn-ea"/>
              <a:cs typeface="Times New Roman" panose="02020603050405020304" pitchFamily="18" charset="0"/>
            </a:endParaRPr>
          </a:p>
        </p:txBody>
      </p:sp>
      <p:sp>
        <p:nvSpPr>
          <p:cNvPr id="3" name="矩形 2"/>
          <p:cNvSpPr/>
          <p:nvPr/>
        </p:nvSpPr>
        <p:spPr>
          <a:xfrm flipH="1">
            <a:off x="107504" y="1655608"/>
            <a:ext cx="378478" cy="4708981"/>
          </a:xfrm>
          <a:prstGeom prst="rect">
            <a:avLst/>
          </a:prstGeom>
        </p:spPr>
        <p:txBody>
          <a:bodyPr wrap="square">
            <a:spAutoFit/>
          </a:bodyPr>
          <a:lstStyle/>
          <a:p>
            <a:r>
              <a:rPr lang="zh-CN" altLang="en-US" sz="2000" b="1" dirty="0">
                <a:solidFill>
                  <a:srgbClr val="C00000"/>
                </a:solidFill>
              </a:rPr>
              <a:t>基于</a:t>
            </a:r>
            <a:r>
              <a:rPr lang="zh-CN" altLang="zh-CN" sz="2000" b="1" dirty="0">
                <a:solidFill>
                  <a:srgbClr val="C00000"/>
                </a:solidFill>
              </a:rPr>
              <a:t>国产众核</a:t>
            </a:r>
            <a:r>
              <a:rPr lang="zh-CN" altLang="en-US" sz="2000" b="1" dirty="0">
                <a:solidFill>
                  <a:srgbClr val="C00000"/>
                </a:solidFill>
              </a:rPr>
              <a:t>的</a:t>
            </a:r>
            <a:r>
              <a:rPr lang="zh-CN" altLang="zh-CN" sz="2000" b="1" dirty="0">
                <a:solidFill>
                  <a:srgbClr val="C00000"/>
                </a:solidFill>
              </a:rPr>
              <a:t>主从异步并行软件</a:t>
            </a:r>
            <a:endParaRPr lang="zh-CN" altLang="en-US" sz="2000" b="1" dirty="0">
              <a:solidFill>
                <a:srgbClr val="C00000"/>
              </a:solidFill>
            </a:endParaRPr>
          </a:p>
        </p:txBody>
      </p:sp>
      <p:pic>
        <p:nvPicPr>
          <p:cNvPr id="8" name="Picture 1"/>
          <p:cNvPicPr>
            <a:picLocks noChangeAspect="1" noChangeArrowheads="1"/>
          </p:cNvPicPr>
          <p:nvPr/>
        </p:nvPicPr>
        <p:blipFill>
          <a:blip r:embed="rId3"/>
          <a:srcRect/>
          <a:stretch>
            <a:fillRect/>
          </a:stretch>
        </p:blipFill>
        <p:spPr bwMode="auto">
          <a:xfrm>
            <a:off x="642910" y="1809314"/>
            <a:ext cx="3714750" cy="4333875"/>
          </a:xfrm>
          <a:prstGeom prst="rect">
            <a:avLst/>
          </a:prstGeom>
          <a:noFill/>
          <a:ln w="9525">
            <a:noFill/>
            <a:miter lim="800000"/>
            <a:headEnd/>
            <a:tailEnd/>
          </a:ln>
          <a:effectLst/>
        </p:spPr>
      </p:pic>
      <p:sp>
        <p:nvSpPr>
          <p:cNvPr id="10" name="文本框 9"/>
          <p:cNvSpPr txBox="1"/>
          <p:nvPr/>
        </p:nvSpPr>
        <p:spPr>
          <a:xfrm>
            <a:off x="923978" y="226101"/>
            <a:ext cx="6686446" cy="646331"/>
          </a:xfrm>
          <a:prstGeom prst="rect">
            <a:avLst/>
          </a:prstGeom>
          <a:noFill/>
        </p:spPr>
        <p:txBody>
          <a:bodyPr wrap="none" rtlCol="0">
            <a:spAutoFit/>
          </a:bodyPr>
          <a:lstStyle/>
          <a:p>
            <a:r>
              <a:rPr lang="zh-CN" altLang="en-US" sz="3600" b="1" dirty="0">
                <a:solidFill>
                  <a:srgbClr val="365A9C"/>
                </a:solidFill>
              </a:rPr>
              <a:t>实例</a:t>
            </a:r>
            <a:r>
              <a:rPr lang="en-US" altLang="zh-CN" sz="3600" b="1" dirty="0">
                <a:solidFill>
                  <a:srgbClr val="365A9C"/>
                </a:solidFill>
              </a:rPr>
              <a:t>1:Sunway </a:t>
            </a:r>
            <a:r>
              <a:rPr lang="en-US" altLang="zh-CN" sz="3600" b="1" dirty="0" err="1">
                <a:solidFill>
                  <a:srgbClr val="365A9C"/>
                </a:solidFill>
              </a:rPr>
              <a:t>TaihuLight</a:t>
            </a:r>
            <a:r>
              <a:rPr lang="en-US" altLang="zh-CN" sz="3600" b="1" dirty="0">
                <a:solidFill>
                  <a:srgbClr val="365A9C"/>
                </a:solidFill>
              </a:rPr>
              <a:t> </a:t>
            </a:r>
            <a:r>
              <a:rPr lang="zh-CN" altLang="en-US" sz="3600" b="1" dirty="0">
                <a:solidFill>
                  <a:srgbClr val="365A9C"/>
                </a:solidFill>
              </a:rPr>
              <a:t>实现</a:t>
            </a:r>
            <a:endParaRPr lang="en-US" altLang="zh-CN" sz="3600" b="1" dirty="0">
              <a:solidFill>
                <a:srgbClr val="365A9C"/>
              </a:solidFill>
            </a:endParaRPr>
          </a:p>
        </p:txBody>
      </p:sp>
      <p:graphicFrame>
        <p:nvGraphicFramePr>
          <p:cNvPr id="11" name="对象 10">
            <a:extLst>
              <a:ext uri="{FF2B5EF4-FFF2-40B4-BE49-F238E27FC236}">
                <a16:creationId xmlns:a16="http://schemas.microsoft.com/office/drawing/2014/main" id="{9AB5AE9D-04C6-4495-BFCA-05E32811B41D}"/>
              </a:ext>
            </a:extLst>
          </p:cNvPr>
          <p:cNvGraphicFramePr>
            <a:graphicFrameLocks noChangeAspect="1"/>
          </p:cNvGraphicFramePr>
          <p:nvPr>
            <p:extLst>
              <p:ext uri="{D42A27DB-BD31-4B8C-83A1-F6EECF244321}">
                <p14:modId xmlns:p14="http://schemas.microsoft.com/office/powerpoint/2010/main" val="3865174063"/>
              </p:ext>
            </p:extLst>
          </p:nvPr>
        </p:nvGraphicFramePr>
        <p:xfrm>
          <a:off x="4786342" y="3842424"/>
          <a:ext cx="3874779" cy="2567041"/>
        </p:xfrm>
        <a:graphic>
          <a:graphicData uri="http://schemas.openxmlformats.org/presentationml/2006/ole">
            <mc:AlternateContent xmlns:mc="http://schemas.openxmlformats.org/markup-compatibility/2006">
              <mc:Choice xmlns:v="urn:schemas-microsoft-com:vml" Requires="v">
                <p:oleObj spid="_x0000_s31801" name="Visio" r:id="rId4" imgW="4564571" imgH="3023730" progId="Visio.Drawing.11">
                  <p:embed/>
                </p:oleObj>
              </mc:Choice>
              <mc:Fallback>
                <p:oleObj name="Visio" r:id="rId4" imgW="4564571" imgH="3023730" progId="Visio.Drawing.11">
                  <p:embed/>
                  <p:pic>
                    <p:nvPicPr>
                      <p:cNvPr id="5" name="对象 4">
                        <a:extLst>
                          <a:ext uri="{FF2B5EF4-FFF2-40B4-BE49-F238E27FC236}">
                            <a16:creationId xmlns:a16="http://schemas.microsoft.com/office/drawing/2014/main" id="{306393A3-CADD-4527-B047-E4574A14B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42" y="3842424"/>
                        <a:ext cx="3874779" cy="2567041"/>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DC34641C-9FAF-4FC9-90F8-F2356EE31576}"/>
              </a:ext>
            </a:extLst>
          </p:cNvPr>
          <p:cNvSpPr txBox="1"/>
          <p:nvPr/>
        </p:nvSpPr>
        <p:spPr>
          <a:xfrm>
            <a:off x="4786342" y="1809314"/>
            <a:ext cx="3842886" cy="2063001"/>
          </a:xfrm>
          <a:prstGeom prst="rect">
            <a:avLst/>
          </a:prstGeom>
          <a:noFill/>
        </p:spPr>
        <p:txBody>
          <a:bodyPr wrap="square" rtlCol="0" anchor="t">
            <a:spAutoFit/>
          </a:bodyPr>
          <a:lstStyle/>
          <a:p>
            <a:pPr marL="342900" indent="-342900">
              <a:lnSpc>
                <a:spcPct val="140000"/>
              </a:lnSpc>
              <a:spcBef>
                <a:spcPts val="600"/>
              </a:spcBef>
              <a:spcAft>
                <a:spcPts val="600"/>
              </a:spcAft>
              <a:buFont typeface="Wingdings" panose="05000000000000000000" pitchFamily="2" charset="2"/>
              <a:buChar char="p"/>
            </a:pPr>
            <a:r>
              <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kernel</a:t>
            </a: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分块众核优化</a:t>
            </a:r>
            <a:endPar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40000"/>
              </a:lnSpc>
              <a:spcBef>
                <a:spcPts val="600"/>
              </a:spcBef>
              <a:spcAft>
                <a:spcPts val="600"/>
              </a:spcAft>
              <a:buFont typeface="Wingdings" panose="05000000000000000000" pitchFamily="2" charset="2"/>
              <a:buChar char="p"/>
            </a:pP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主从核间计算与通信重叠</a:t>
            </a:r>
            <a:endPar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40000"/>
              </a:lnSpc>
              <a:spcBef>
                <a:spcPts val="600"/>
              </a:spcBef>
              <a:spcAft>
                <a:spcPts val="600"/>
              </a:spcAft>
              <a:buFont typeface="Wingdings" panose="05000000000000000000" pitchFamily="2" charset="2"/>
              <a:buChar char="p"/>
            </a:pP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向量化</a:t>
            </a:r>
            <a:endPar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40000"/>
              </a:lnSpc>
              <a:spcBef>
                <a:spcPts val="600"/>
              </a:spcBef>
              <a:spcAft>
                <a:spcPts val="600"/>
              </a:spcAft>
              <a:buFont typeface="Wingdings" panose="05000000000000000000" pitchFamily="2" charset="2"/>
              <a:buChar char="p"/>
            </a:pP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寄存器通信</a:t>
            </a:r>
          </a:p>
        </p:txBody>
      </p:sp>
    </p:spTree>
    <p:extLst>
      <p:ext uri="{BB962C8B-B14F-4D97-AF65-F5344CB8AC3E}">
        <p14:creationId xmlns:p14="http://schemas.microsoft.com/office/powerpoint/2010/main" val="36943672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0065" y="967098"/>
            <a:ext cx="8723871" cy="923330"/>
          </a:xfrm>
          <a:prstGeom prst="rect">
            <a:avLst/>
          </a:prstGeom>
          <a:noFill/>
          <a:ln w="9525">
            <a:noFill/>
            <a:miter lim="800000"/>
            <a:headEnd/>
            <a:tailEnd/>
          </a:ln>
        </p:spPr>
        <p:txBody>
          <a:bodyPr wrap="square">
            <a:spAutoFit/>
          </a:bodyPr>
          <a:lstStyle/>
          <a:p>
            <a:pPr algn="ctr">
              <a:lnSpc>
                <a:spcPct val="150000"/>
              </a:lnSpc>
            </a:pPr>
            <a:r>
              <a:rPr lang="zh-CN" altLang="en-US" sz="3600" b="1" dirty="0">
                <a:solidFill>
                  <a:schemeClr val="bg1"/>
                </a:solidFill>
                <a:latin typeface="+mj-lt"/>
              </a:rPr>
              <a:t>面向国产超算平台的程序并行优化</a:t>
            </a:r>
          </a:p>
        </p:txBody>
      </p:sp>
      <p:sp>
        <p:nvSpPr>
          <p:cNvPr id="7" name="KSO_Shape"/>
          <p:cNvSpPr>
            <a:spLocks noChangeAspect="1"/>
          </p:cNvSpPr>
          <p:nvPr/>
        </p:nvSpPr>
        <p:spPr bwMode="auto">
          <a:xfrm>
            <a:off x="594276" y="2529461"/>
            <a:ext cx="1081132" cy="936000"/>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92D050"/>
              </a:solidFill>
              <a:latin typeface="+mj-lt"/>
            </a:endParaRPr>
          </a:p>
        </p:txBody>
      </p:sp>
      <p:sp>
        <p:nvSpPr>
          <p:cNvPr id="8" name="KSO_Shape"/>
          <p:cNvSpPr>
            <a:spLocks noChangeAspect="1"/>
          </p:cNvSpPr>
          <p:nvPr/>
        </p:nvSpPr>
        <p:spPr bwMode="auto">
          <a:xfrm>
            <a:off x="2883819" y="2471690"/>
            <a:ext cx="985608" cy="936000"/>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0" name="KSO_Shape"/>
          <p:cNvSpPr>
            <a:spLocks noChangeAspect="1"/>
          </p:cNvSpPr>
          <p:nvPr/>
        </p:nvSpPr>
        <p:spPr bwMode="auto">
          <a:xfrm>
            <a:off x="5177188" y="2471586"/>
            <a:ext cx="1028222" cy="93600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chemeClr val="bg1">
              <a:lumMod val="8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3" name="矩形 12"/>
          <p:cNvSpPr/>
          <p:nvPr/>
        </p:nvSpPr>
        <p:spPr>
          <a:xfrm>
            <a:off x="2548286" y="3701490"/>
            <a:ext cx="1715215" cy="1077218"/>
          </a:xfrm>
          <a:prstGeom prst="rect">
            <a:avLst/>
          </a:prstGeom>
        </p:spPr>
        <p:txBody>
          <a:bodyPr wrap="square">
            <a:spAutoFit/>
          </a:bodyPr>
          <a:lstStyle/>
          <a:p>
            <a:pPr algn="ctr"/>
            <a:r>
              <a:rPr lang="zh-CN" altLang="en-US" sz="3200" b="1" dirty="0">
                <a:solidFill>
                  <a:schemeClr val="bg1"/>
                </a:solidFill>
                <a:latin typeface="+mj-lt"/>
              </a:rPr>
              <a:t>程序并行优化</a:t>
            </a:r>
            <a:endParaRPr lang="en-US" altLang="zh-CN" sz="3200" b="1" dirty="0">
              <a:solidFill>
                <a:schemeClr val="bg1"/>
              </a:solidFill>
              <a:latin typeface="+mj-lt"/>
            </a:endParaRPr>
          </a:p>
        </p:txBody>
      </p:sp>
      <p:sp>
        <p:nvSpPr>
          <p:cNvPr id="14" name="矩形 13"/>
          <p:cNvSpPr/>
          <p:nvPr/>
        </p:nvSpPr>
        <p:spPr>
          <a:xfrm>
            <a:off x="4547482" y="3731644"/>
            <a:ext cx="2512420" cy="1569660"/>
          </a:xfrm>
          <a:prstGeom prst="rect">
            <a:avLst/>
          </a:prstGeom>
        </p:spPr>
        <p:txBody>
          <a:bodyPr wrap="square">
            <a:spAutoFit/>
          </a:bodyPr>
          <a:lstStyle/>
          <a:p>
            <a:pPr algn="ctr"/>
            <a:r>
              <a:rPr lang="zh-CN" altLang="en-US" sz="3200" b="1" dirty="0">
                <a:solidFill>
                  <a:schemeClr val="bg1"/>
                </a:solidFill>
                <a:latin typeface="+mj-lt"/>
              </a:rPr>
              <a:t>流体机械数值模拟程序并行优化</a:t>
            </a:r>
            <a:endParaRPr lang="en-US" altLang="zh-CN" sz="3200" b="1" dirty="0">
              <a:solidFill>
                <a:schemeClr val="bg1"/>
              </a:solidFill>
              <a:latin typeface="+mj-lt"/>
            </a:endParaRPr>
          </a:p>
        </p:txBody>
      </p:sp>
      <p:sp>
        <p:nvSpPr>
          <p:cNvPr id="15" name="矩形 14"/>
          <p:cNvSpPr/>
          <p:nvPr/>
        </p:nvSpPr>
        <p:spPr>
          <a:xfrm>
            <a:off x="242157" y="3669569"/>
            <a:ext cx="1748141" cy="1077218"/>
          </a:xfrm>
          <a:prstGeom prst="rect">
            <a:avLst/>
          </a:prstGeom>
        </p:spPr>
        <p:txBody>
          <a:bodyPr wrap="square">
            <a:spAutoFit/>
          </a:bodyPr>
          <a:lstStyle/>
          <a:p>
            <a:pPr algn="ctr"/>
            <a:r>
              <a:rPr lang="zh-CN" altLang="en-US" sz="3200" b="1" dirty="0">
                <a:solidFill>
                  <a:srgbClr val="FFC000"/>
                </a:solidFill>
                <a:latin typeface="+mj-lt"/>
              </a:rPr>
              <a:t>国产超算平台</a:t>
            </a:r>
            <a:endParaRPr lang="en-US" altLang="zh-CN" sz="3200" b="1" dirty="0">
              <a:solidFill>
                <a:srgbClr val="FFC000"/>
              </a:solidFill>
              <a:latin typeface="+mj-lt"/>
            </a:endParaRPr>
          </a:p>
        </p:txBody>
      </p:sp>
      <p:cxnSp>
        <p:nvCxnSpPr>
          <p:cNvPr id="16" name="直接连接符 15"/>
          <p:cNvCxnSpPr/>
          <p:nvPr/>
        </p:nvCxnSpPr>
        <p:spPr>
          <a:xfrm>
            <a:off x="2282476"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14120"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68" name="流程图: 过程 67"/>
          <p:cNvSpPr/>
          <p:nvPr/>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69" name="流程图: 过程 8"/>
          <p:cNvSpPr/>
          <p:nvPr/>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pic>
        <p:nvPicPr>
          <p:cNvPr id="70" name="图片 69"/>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
        <p:nvSpPr>
          <p:cNvPr id="17" name="KSO_Shape">
            <a:extLst>
              <a:ext uri="{FF2B5EF4-FFF2-40B4-BE49-F238E27FC236}">
                <a16:creationId xmlns:a16="http://schemas.microsoft.com/office/drawing/2014/main" id="{301597EF-6C94-4740-9FB4-D5EFE9528D7E}"/>
              </a:ext>
            </a:extLst>
          </p:cNvPr>
          <p:cNvSpPr>
            <a:spLocks/>
          </p:cNvSpPr>
          <p:nvPr/>
        </p:nvSpPr>
        <p:spPr bwMode="auto">
          <a:xfrm>
            <a:off x="7681092" y="2419459"/>
            <a:ext cx="872336" cy="988127"/>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bg2"/>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9" name="直接连接符 18">
            <a:extLst>
              <a:ext uri="{FF2B5EF4-FFF2-40B4-BE49-F238E27FC236}">
                <a16:creationId xmlns:a16="http://schemas.microsoft.com/office/drawing/2014/main" id="{00B1D43E-6042-48A8-BDEC-D911EE59A18B}"/>
              </a:ext>
            </a:extLst>
          </p:cNvPr>
          <p:cNvCxnSpPr/>
          <p:nvPr/>
        </p:nvCxnSpPr>
        <p:spPr>
          <a:xfrm>
            <a:off x="6967364" y="2471586"/>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EC9A591B-A4D6-4B15-B966-6A87CC604462}"/>
              </a:ext>
            </a:extLst>
          </p:cNvPr>
          <p:cNvSpPr/>
          <p:nvPr/>
        </p:nvSpPr>
        <p:spPr>
          <a:xfrm>
            <a:off x="7259543" y="3693113"/>
            <a:ext cx="1724173" cy="1077218"/>
          </a:xfrm>
          <a:prstGeom prst="rect">
            <a:avLst/>
          </a:prstGeom>
        </p:spPr>
        <p:txBody>
          <a:bodyPr wrap="square">
            <a:spAutoFit/>
          </a:bodyPr>
          <a:lstStyle/>
          <a:p>
            <a:pPr algn="ctr"/>
            <a:r>
              <a:rPr lang="zh-CN" altLang="en-US" sz="3200" b="1" dirty="0">
                <a:solidFill>
                  <a:schemeClr val="bg1"/>
                </a:solidFill>
                <a:latin typeface="+mj-lt"/>
              </a:rPr>
              <a:t>问题与建议</a:t>
            </a:r>
            <a:endParaRPr lang="en-US" altLang="zh-CN" sz="3200" b="1" dirty="0">
              <a:solidFill>
                <a:schemeClr val="bg1"/>
              </a:solidFill>
              <a:latin typeface="+mj-lt"/>
            </a:endParaRPr>
          </a:p>
        </p:txBody>
      </p:sp>
    </p:spTree>
    <p:extLst>
      <p:ext uri="{BB962C8B-B14F-4D97-AF65-F5344CB8AC3E}">
        <p14:creationId xmlns:p14="http://schemas.microsoft.com/office/powerpoint/2010/main" val="2775462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CF9A98F9-2B58-444F-8078-917565EB4E0B}"/>
              </a:ext>
            </a:extLst>
          </p:cNvPr>
          <p:cNvGraphicFramePr>
            <a:graphicFrameLocks noChangeAspect="1"/>
          </p:cNvGraphicFramePr>
          <p:nvPr>
            <p:extLst>
              <p:ext uri="{D42A27DB-BD31-4B8C-83A1-F6EECF244321}">
                <p14:modId xmlns:p14="http://schemas.microsoft.com/office/powerpoint/2010/main" val="4205160645"/>
              </p:ext>
            </p:extLst>
          </p:nvPr>
        </p:nvGraphicFramePr>
        <p:xfrm>
          <a:off x="232015" y="1585990"/>
          <a:ext cx="3185443" cy="4556523"/>
        </p:xfrm>
        <a:graphic>
          <a:graphicData uri="http://schemas.openxmlformats.org/presentationml/2006/ole">
            <mc:AlternateContent xmlns:mc="http://schemas.openxmlformats.org/markup-compatibility/2006">
              <mc:Choice xmlns:v="urn:schemas-microsoft-com:vml" Requires="v">
                <p:oleObj spid="_x0000_s24112" name="Visio" r:id="rId4" imgW="7448622" imgH="10696561" progId="">
                  <p:embed/>
                </p:oleObj>
              </mc:Choice>
              <mc:Fallback>
                <p:oleObj name="Visio" r:id="rId4" imgW="7448622" imgH="10696561" progId="">
                  <p:embed/>
                  <p:pic>
                    <p:nvPicPr>
                      <p:cNvPr id="36" name="对象 35">
                        <a:extLst>
                          <a:ext uri="{FF2B5EF4-FFF2-40B4-BE49-F238E27FC236}">
                            <a16:creationId xmlns:a16="http://schemas.microsoft.com/office/drawing/2014/main" id="{CF9A98F9-2B58-444F-8078-917565EB4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15" y="1585990"/>
                        <a:ext cx="3185443" cy="455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43260526"/>
              </p:ext>
            </p:extLst>
          </p:nvPr>
        </p:nvGraphicFramePr>
        <p:xfrm>
          <a:off x="3417458" y="4596741"/>
          <a:ext cx="5534025" cy="1476375"/>
        </p:xfrm>
        <a:graphic>
          <a:graphicData uri="http://schemas.openxmlformats.org/presentationml/2006/ole">
            <mc:AlternateContent xmlns:mc="http://schemas.openxmlformats.org/markup-compatibility/2006">
              <mc:Choice xmlns:v="urn:schemas-microsoft-com:vml" Requires="v">
                <p:oleObj spid="_x0000_s24113" name="Visio" r:id="rId6" imgW="10182237" imgH="2743328" progId="">
                  <p:embed/>
                </p:oleObj>
              </mc:Choice>
              <mc:Fallback>
                <p:oleObj name="Visio" r:id="rId6" imgW="10182237" imgH="2743328" progId="">
                  <p:embed/>
                  <p:pic>
                    <p:nvPicPr>
                      <p:cNvPr id="37" name="对象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7458" y="4596741"/>
                        <a:ext cx="5534025" cy="147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内容占位符 2">
            <a:extLst>
              <a:ext uri="{FF2B5EF4-FFF2-40B4-BE49-F238E27FC236}">
                <a16:creationId xmlns:a16="http://schemas.microsoft.com/office/drawing/2014/main" id="{3884AE32-E527-4FC1-B373-2F30F0215128}"/>
              </a:ext>
            </a:extLst>
          </p:cNvPr>
          <p:cNvSpPr txBox="1">
            <a:spLocks/>
          </p:cNvSpPr>
          <p:nvPr/>
        </p:nvSpPr>
        <p:spPr>
          <a:xfrm>
            <a:off x="5721713" y="2234062"/>
            <a:ext cx="3168143" cy="208823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任务分配</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多进程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多线程任务并行</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混合并行</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节点间消息通信</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节点内共享内存</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数据监控</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与求解解耦，异步执行</a:t>
            </a:r>
            <a:endParaRPr lang="en-US" altLang="zh-CN" sz="1600" dirty="0">
              <a:latin typeface="微软雅黑" panose="020B0503020204020204" pitchFamily="34" charset="-122"/>
              <a:ea typeface="微软雅黑" panose="020B0503020204020204" pitchFamily="34" charset="-122"/>
            </a:endParaRPr>
          </a:p>
        </p:txBody>
      </p:sp>
      <p:sp>
        <p:nvSpPr>
          <p:cNvPr id="5" name="文本框 5"/>
          <p:cNvSpPr txBox="1"/>
          <p:nvPr/>
        </p:nvSpPr>
        <p:spPr>
          <a:xfrm>
            <a:off x="5733734" y="1731596"/>
            <a:ext cx="2362886"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C00000"/>
                </a:solidFill>
                <a:latin typeface="微软雅黑" panose="020B0503020204020204" pitchFamily="34" charset="-122"/>
                <a:ea typeface="微软雅黑" panose="020B0503020204020204" pitchFamily="34" charset="-122"/>
              </a:rPr>
              <a:t>面向对象设计与实现</a:t>
            </a:r>
          </a:p>
        </p:txBody>
      </p:sp>
      <p:grpSp>
        <p:nvGrpSpPr>
          <p:cNvPr id="6" name="组合 5"/>
          <p:cNvGrpSpPr/>
          <p:nvPr/>
        </p:nvGrpSpPr>
        <p:grpSpPr>
          <a:xfrm>
            <a:off x="3892669" y="1657998"/>
            <a:ext cx="1829045" cy="2736304"/>
            <a:chOff x="7279459" y="555526"/>
            <a:chExt cx="1469005" cy="2736304"/>
          </a:xfrm>
        </p:grpSpPr>
        <p:sp>
          <p:nvSpPr>
            <p:cNvPr id="7" name="文本框 7"/>
            <p:cNvSpPr txBox="1"/>
            <p:nvPr/>
          </p:nvSpPr>
          <p:spPr>
            <a:xfrm>
              <a:off x="7596336" y="906274"/>
              <a:ext cx="864096" cy="369332"/>
            </a:xfrm>
            <a:prstGeom prst="rect">
              <a:avLst/>
            </a:prstGeom>
            <a:noFill/>
          </p:spPr>
          <p:txBody>
            <a:bodyPr wrap="square" rtlCol="0">
              <a:spAutoFit/>
            </a:bodyPr>
            <a:lstStyle/>
            <a:p>
              <a:pPr algn="ctr"/>
              <a:r>
                <a:rPr lang="en-US" altLang="zh-CN" dirty="0"/>
                <a:t>FMG</a:t>
              </a:r>
              <a:endParaRPr lang="zh-CN" altLang="en-US" dirty="0"/>
            </a:p>
          </p:txBody>
        </p:sp>
        <p:sp>
          <p:nvSpPr>
            <p:cNvPr id="8" name="矩形 7"/>
            <p:cNvSpPr/>
            <p:nvPr/>
          </p:nvSpPr>
          <p:spPr>
            <a:xfrm>
              <a:off x="7308303" y="1410330"/>
              <a:ext cx="1440161" cy="369332"/>
            </a:xfrm>
            <a:prstGeom prst="rect">
              <a:avLst/>
            </a:prstGeom>
          </p:spPr>
          <p:txBody>
            <a:bodyPr wrap="square">
              <a:spAutoFit/>
            </a:bodyPr>
            <a:lstStyle/>
            <a:p>
              <a:pPr algn="ctr"/>
              <a:r>
                <a:rPr lang="en-US" altLang="zh-CN" dirty="0" err="1"/>
                <a:t>Runge-Kutta</a:t>
              </a:r>
              <a:endParaRPr lang="zh-CN" altLang="en-US" dirty="0"/>
            </a:p>
          </p:txBody>
        </p:sp>
        <p:sp>
          <p:nvSpPr>
            <p:cNvPr id="9" name="矩形 8"/>
            <p:cNvSpPr/>
            <p:nvPr/>
          </p:nvSpPr>
          <p:spPr>
            <a:xfrm>
              <a:off x="7452320" y="1988135"/>
              <a:ext cx="1152128" cy="1015663"/>
            </a:xfrm>
            <a:prstGeom prst="rect">
              <a:avLst/>
            </a:prstGeom>
          </p:spPr>
          <p:txBody>
            <a:bodyPr wrap="square">
              <a:spAutoFit/>
            </a:bodyPr>
            <a:lstStyle/>
            <a:p>
              <a:pPr algn="ctr"/>
              <a:r>
                <a:rPr lang="zh-CN" altLang="en-US" sz="1200" dirty="0">
                  <a:latin typeface="楷体" panose="02010609060101010101" pitchFamily="49" charset="-122"/>
                  <a:ea typeface="楷体" panose="02010609060101010101" pitchFamily="49" charset="-122"/>
                </a:rPr>
                <a:t>粘性通量</a:t>
              </a:r>
              <a:endParaRPr lang="en-US" altLang="zh-CN" sz="1200" dirty="0">
                <a:latin typeface="楷体" panose="02010609060101010101" pitchFamily="49" charset="-122"/>
                <a:ea typeface="楷体" panose="02010609060101010101" pitchFamily="49" charset="-122"/>
              </a:endParaRPr>
            </a:p>
            <a:p>
              <a:pPr algn="ctr"/>
              <a:r>
                <a:rPr lang="zh-CN" altLang="en-US" sz="1200" dirty="0">
                  <a:latin typeface="楷体" panose="02010609060101010101" pitchFamily="49" charset="-122"/>
                  <a:ea typeface="楷体" panose="02010609060101010101" pitchFamily="49" charset="-122"/>
                </a:rPr>
                <a:t>当地时间步长</a:t>
              </a:r>
              <a:endParaRPr lang="en-US" altLang="zh-CN" sz="1200" dirty="0">
                <a:latin typeface="楷体" panose="02010609060101010101" pitchFamily="49" charset="-122"/>
                <a:ea typeface="楷体" panose="02010609060101010101" pitchFamily="49" charset="-122"/>
              </a:endParaRPr>
            </a:p>
            <a:p>
              <a:pPr algn="ctr"/>
              <a:r>
                <a:rPr lang="zh-CN" altLang="en-US" sz="1200" dirty="0">
                  <a:latin typeface="楷体" panose="02010609060101010101" pitchFamily="49" charset="-122"/>
                  <a:ea typeface="楷体" panose="02010609060101010101" pitchFamily="49" charset="-122"/>
                </a:rPr>
                <a:t>人工粘性通量</a:t>
              </a:r>
              <a:endParaRPr lang="en-US" altLang="zh-CN" sz="1200" dirty="0">
                <a:latin typeface="楷体" panose="02010609060101010101" pitchFamily="49" charset="-122"/>
                <a:ea typeface="楷体" panose="02010609060101010101" pitchFamily="49" charset="-122"/>
              </a:endParaRPr>
            </a:p>
            <a:p>
              <a:pPr algn="ctr"/>
              <a:r>
                <a:rPr lang="zh-CN" altLang="en-US" sz="1200" dirty="0">
                  <a:latin typeface="楷体" panose="02010609060101010101" pitchFamily="49" charset="-122"/>
                  <a:ea typeface="楷体" panose="02010609060101010101" pitchFamily="49" charset="-122"/>
                </a:rPr>
                <a:t>对流通量</a:t>
              </a:r>
              <a:endParaRPr lang="en-US" altLang="zh-CN" sz="1200" dirty="0">
                <a:latin typeface="楷体" panose="02010609060101010101" pitchFamily="49" charset="-122"/>
                <a:ea typeface="楷体" panose="02010609060101010101" pitchFamily="49" charset="-122"/>
              </a:endParaRPr>
            </a:p>
            <a:p>
              <a:pPr algn="ctr"/>
              <a:r>
                <a:rPr lang="zh-CN" altLang="en-US" sz="1200" dirty="0">
                  <a:latin typeface="楷体" panose="02010609060101010101" pitchFamily="49" charset="-122"/>
                  <a:ea typeface="楷体" panose="02010609060101010101" pitchFamily="49" charset="-122"/>
                </a:rPr>
                <a:t>隐式残差光顺</a:t>
              </a:r>
            </a:p>
          </p:txBody>
        </p:sp>
        <p:cxnSp>
          <p:nvCxnSpPr>
            <p:cNvPr id="10" name="直接箭头连接符 9"/>
            <p:cNvCxnSpPr/>
            <p:nvPr/>
          </p:nvCxnSpPr>
          <p:spPr>
            <a:xfrm>
              <a:off x="8028384" y="1272855"/>
              <a:ext cx="0" cy="21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028384" y="1776911"/>
              <a:ext cx="0" cy="21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028384" y="3001047"/>
              <a:ext cx="0" cy="21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7279459" y="3291830"/>
              <a:ext cx="74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308304" y="555526"/>
              <a:ext cx="0" cy="2644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385603" y="564818"/>
              <a:ext cx="671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028384" y="699542"/>
              <a:ext cx="0" cy="21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923978" y="226101"/>
            <a:ext cx="4586512" cy="646331"/>
          </a:xfrm>
          <a:prstGeom prst="rect">
            <a:avLst/>
          </a:prstGeom>
          <a:noFill/>
        </p:spPr>
        <p:txBody>
          <a:bodyPr wrap="none" rtlCol="0">
            <a:spAutoFit/>
          </a:bodyPr>
          <a:lstStyle/>
          <a:p>
            <a:r>
              <a:rPr lang="zh-CN" altLang="en-US" sz="3600" b="1" dirty="0">
                <a:solidFill>
                  <a:srgbClr val="365A9C"/>
                </a:solidFill>
              </a:rPr>
              <a:t>实例</a:t>
            </a:r>
            <a:r>
              <a:rPr lang="en-US" altLang="zh-CN" sz="3600" b="1" dirty="0">
                <a:solidFill>
                  <a:srgbClr val="365A9C"/>
                </a:solidFill>
              </a:rPr>
              <a:t>2</a:t>
            </a:r>
            <a:r>
              <a:rPr lang="zh-CN" altLang="en-US" sz="3600" b="1" dirty="0">
                <a:solidFill>
                  <a:srgbClr val="365A9C"/>
                </a:solidFill>
              </a:rPr>
              <a:t>：天河二号实现</a:t>
            </a:r>
            <a:endParaRPr lang="en-US" altLang="zh-CN" sz="3600" b="1" dirty="0">
              <a:solidFill>
                <a:srgbClr val="365A9C"/>
              </a:solidFill>
            </a:endParaRPr>
          </a:p>
        </p:txBody>
      </p:sp>
    </p:spTree>
    <p:extLst>
      <p:ext uri="{BB962C8B-B14F-4D97-AF65-F5344CB8AC3E}">
        <p14:creationId xmlns:p14="http://schemas.microsoft.com/office/powerpoint/2010/main" val="24579546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0" y="1866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28691A91-8708-4207-953B-A48F2181EC6A}"/>
              </a:ext>
            </a:extLst>
          </p:cNvPr>
          <p:cNvPicPr>
            <a:picLocks noChangeAspect="1"/>
          </p:cNvPicPr>
          <p:nvPr/>
        </p:nvPicPr>
        <p:blipFill>
          <a:blip r:embed="rId2"/>
          <a:stretch>
            <a:fillRect/>
          </a:stretch>
        </p:blipFill>
        <p:spPr>
          <a:xfrm>
            <a:off x="316090" y="1484784"/>
            <a:ext cx="6309999" cy="4333676"/>
          </a:xfrm>
          <a:prstGeom prst="rect">
            <a:avLst/>
          </a:prstGeom>
        </p:spPr>
      </p:pic>
      <p:sp>
        <p:nvSpPr>
          <p:cNvPr id="4" name="TextBox 4">
            <a:extLst>
              <a:ext uri="{FF2B5EF4-FFF2-40B4-BE49-F238E27FC236}">
                <a16:creationId xmlns:a16="http://schemas.microsoft.com/office/drawing/2014/main" id="{79B04400-2C43-4332-A0E6-D82477307F78}"/>
              </a:ext>
            </a:extLst>
          </p:cNvPr>
          <p:cNvSpPr txBox="1">
            <a:spLocks noChangeArrowheads="1"/>
          </p:cNvSpPr>
          <p:nvPr/>
        </p:nvSpPr>
        <p:spPr bwMode="auto">
          <a:xfrm>
            <a:off x="198158" y="5661248"/>
            <a:ext cx="6435369"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indent="0">
              <a:lnSpc>
                <a:spcPct val="120000"/>
              </a:lnSpc>
              <a:spcBef>
                <a:spcPct val="0"/>
              </a:spcBef>
              <a:buNone/>
            </a:pPr>
            <a:r>
              <a:rPr lang="zh-CN" altLang="en-US" sz="1800" b="1" dirty="0">
                <a:solidFill>
                  <a:srgbClr val="FF0000"/>
                </a:solidFill>
                <a:latin typeface="+mn-ea"/>
                <a:ea typeface="+mn-ea"/>
                <a:cs typeface="Times New Roman" panose="02020603050405020304" pitchFamily="18" charset="0"/>
              </a:rPr>
              <a:t>多核：</a:t>
            </a:r>
            <a:r>
              <a:rPr lang="zh-CN" altLang="en-US" sz="1800" b="1" dirty="0">
                <a:latin typeface="+mn-ea"/>
                <a:ea typeface="+mn-ea"/>
                <a:cs typeface="Times New Roman" panose="02020603050405020304" pitchFamily="18" charset="0"/>
              </a:rPr>
              <a:t>适合处理</a:t>
            </a:r>
            <a:r>
              <a:rPr lang="zh-CN" altLang="en-US" sz="1800" b="1" dirty="0">
                <a:solidFill>
                  <a:srgbClr val="C00000"/>
                </a:solidFill>
                <a:latin typeface="+mn-ea"/>
                <a:ea typeface="+mn-ea"/>
                <a:cs typeface="Times New Roman" panose="02020603050405020304" pitchFamily="18" charset="0"/>
              </a:rPr>
              <a:t>逻辑、一般计算任务</a:t>
            </a:r>
            <a:endParaRPr lang="en-US" altLang="zh-CN" sz="1800" b="1" dirty="0">
              <a:solidFill>
                <a:srgbClr val="C00000"/>
              </a:solidFill>
              <a:latin typeface="+mn-ea"/>
              <a:ea typeface="+mn-ea"/>
              <a:cs typeface="Times New Roman" panose="02020603050405020304" pitchFamily="18" charset="0"/>
            </a:endParaRPr>
          </a:p>
          <a:p>
            <a:pPr marL="0" lvl="1" indent="0">
              <a:lnSpc>
                <a:spcPct val="120000"/>
              </a:lnSpc>
              <a:spcBef>
                <a:spcPct val="0"/>
              </a:spcBef>
              <a:buNone/>
            </a:pPr>
            <a:r>
              <a:rPr lang="zh-CN" altLang="en-US" sz="1800" b="1" dirty="0">
                <a:solidFill>
                  <a:srgbClr val="FF0000"/>
                </a:solidFill>
                <a:latin typeface="+mn-ea"/>
                <a:ea typeface="+mn-ea"/>
                <a:cs typeface="Times New Roman" panose="02020603050405020304" pitchFamily="18" charset="0"/>
              </a:rPr>
              <a:t>协处理器</a:t>
            </a:r>
            <a:r>
              <a:rPr lang="zh-CN" altLang="en-US" sz="1800" b="1" dirty="0">
                <a:latin typeface="+mn-ea"/>
                <a:ea typeface="+mn-ea"/>
                <a:cs typeface="Times New Roman" panose="02020603050405020304" pitchFamily="18" charset="0"/>
              </a:rPr>
              <a:t>：适合加速</a:t>
            </a:r>
            <a:r>
              <a:rPr lang="zh-CN" altLang="en-US" sz="1800" b="1" dirty="0">
                <a:solidFill>
                  <a:srgbClr val="C00000"/>
                </a:solidFill>
                <a:latin typeface="+mn-ea"/>
                <a:ea typeface="+mn-ea"/>
                <a:cs typeface="Times New Roman" panose="02020603050405020304" pitchFamily="18" charset="0"/>
              </a:rPr>
              <a:t>计算热点，</a:t>
            </a:r>
            <a:r>
              <a:rPr lang="zh-CN" altLang="en-US" sz="1800" b="1" dirty="0">
                <a:latin typeface="+mn-ea"/>
                <a:ea typeface="+mn-ea"/>
                <a:cs typeface="Times New Roman" panose="02020603050405020304" pitchFamily="18" charset="0"/>
              </a:rPr>
              <a:t>但需要进行数据传输，</a:t>
            </a:r>
            <a:endParaRPr lang="en-US" altLang="zh-CN" sz="1800" b="1" dirty="0">
              <a:solidFill>
                <a:srgbClr val="C00000"/>
              </a:solidFill>
              <a:latin typeface="+mn-ea"/>
              <a:ea typeface="+mn-ea"/>
              <a:cs typeface="Times New Roman" panose="02020603050405020304" pitchFamily="18" charset="0"/>
            </a:endParaRPr>
          </a:p>
          <a:p>
            <a:pPr marL="0" lvl="1" indent="0">
              <a:lnSpc>
                <a:spcPct val="120000"/>
              </a:lnSpc>
              <a:spcBef>
                <a:spcPct val="0"/>
              </a:spcBef>
              <a:buNone/>
            </a:pPr>
            <a:r>
              <a:rPr lang="zh-CN" altLang="en-US" sz="1800" b="1" dirty="0">
                <a:solidFill>
                  <a:srgbClr val="FF0000"/>
                </a:solidFill>
                <a:latin typeface="+mn-ea"/>
                <a:ea typeface="+mn-ea"/>
                <a:cs typeface="Times New Roman" panose="02020603050405020304" pitchFamily="18" charset="0"/>
              </a:rPr>
              <a:t>热点选择</a:t>
            </a:r>
            <a:r>
              <a:rPr lang="zh-CN" altLang="en-US" sz="1800" b="1" dirty="0">
                <a:solidFill>
                  <a:srgbClr val="C00000"/>
                </a:solidFill>
                <a:latin typeface="+mn-ea"/>
                <a:ea typeface="+mn-ea"/>
                <a:cs typeface="Times New Roman" panose="02020603050405020304" pitchFamily="18" charset="0"/>
              </a:rPr>
              <a:t>：净粘性通量计算</a:t>
            </a:r>
            <a:endParaRPr lang="en-US" altLang="zh-CN" sz="1800" b="1" dirty="0">
              <a:solidFill>
                <a:srgbClr val="C00000"/>
              </a:solidFill>
              <a:latin typeface="+mn-ea"/>
              <a:ea typeface="+mn-ea"/>
              <a:cs typeface="Times New Roman" panose="02020603050405020304" pitchFamily="18" charset="0"/>
            </a:endParaRPr>
          </a:p>
        </p:txBody>
      </p:sp>
      <p:sp>
        <p:nvSpPr>
          <p:cNvPr id="5" name="文本框 4"/>
          <p:cNvSpPr txBox="1"/>
          <p:nvPr/>
        </p:nvSpPr>
        <p:spPr>
          <a:xfrm>
            <a:off x="-19421" y="1725032"/>
            <a:ext cx="342949" cy="4093428"/>
          </a:xfrm>
          <a:prstGeom prst="rect">
            <a:avLst/>
          </a:prstGeom>
          <a:noFill/>
        </p:spPr>
        <p:txBody>
          <a:bodyPr wrap="square" rtlCol="0">
            <a:spAutoFit/>
          </a:bodyPr>
          <a:lstStyle/>
          <a:p>
            <a:pPr algn="ctr"/>
            <a:r>
              <a:rPr lang="zh-CN" altLang="en-US" sz="2000" b="1" dirty="0">
                <a:solidFill>
                  <a:srgbClr val="C00000"/>
                </a:solidFill>
                <a:latin typeface="Times New Roman" panose="02020603050405020304" pitchFamily="18" charset="0"/>
                <a:ea typeface="+mn-ea"/>
                <a:cs typeface="Times New Roman" panose="02020603050405020304" pitchFamily="18" charset="0"/>
              </a:rPr>
              <a:t>基于</a:t>
            </a:r>
            <a:r>
              <a:rPr lang="en-US" altLang="zh-CN" sz="2000" b="1" dirty="0">
                <a:solidFill>
                  <a:srgbClr val="C00000"/>
                </a:solidFill>
                <a:latin typeface="Times New Roman" panose="02020603050405020304" pitchFamily="18" charset="0"/>
                <a:ea typeface="+mn-ea"/>
                <a:cs typeface="Times New Roman" panose="02020603050405020304" pitchFamily="18" charset="0"/>
              </a:rPr>
              <a:t>CPU+GPU</a:t>
            </a:r>
            <a:r>
              <a:rPr lang="zh-CN" altLang="en-US" sz="2000" b="1" dirty="0">
                <a:solidFill>
                  <a:srgbClr val="C00000"/>
                </a:solidFill>
                <a:latin typeface="Times New Roman" panose="02020603050405020304" pitchFamily="18" charset="0"/>
                <a:ea typeface="+mn-ea"/>
                <a:cs typeface="Times New Roman" panose="02020603050405020304" pitchFamily="18" charset="0"/>
              </a:rPr>
              <a:t>并行软件</a:t>
            </a:r>
          </a:p>
        </p:txBody>
      </p:sp>
      <p:sp>
        <p:nvSpPr>
          <p:cNvPr id="6" name="TextBox 4">
            <a:extLst>
              <a:ext uri="{FF2B5EF4-FFF2-40B4-BE49-F238E27FC236}">
                <a16:creationId xmlns:a16="http://schemas.microsoft.com/office/drawing/2014/main" id="{7483BA92-9442-49A2-B4A3-D7593A308492}"/>
              </a:ext>
            </a:extLst>
          </p:cNvPr>
          <p:cNvSpPr txBox="1">
            <a:spLocks noChangeArrowheads="1"/>
          </p:cNvSpPr>
          <p:nvPr/>
        </p:nvSpPr>
        <p:spPr bwMode="auto">
          <a:xfrm>
            <a:off x="6689963" y="3866272"/>
            <a:ext cx="2454038" cy="170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pPr>
            <a:r>
              <a:rPr lang="en-US" altLang="zh-CN" sz="1800" b="1" dirty="0">
                <a:solidFill>
                  <a:srgbClr val="FF0000"/>
                </a:solidFill>
                <a:latin typeface="Times New Roman" panose="02020603050405020304" pitchFamily="18" charset="0"/>
                <a:ea typeface="+mn-ea"/>
                <a:cs typeface="Times New Roman" panose="02020603050405020304" pitchFamily="18" charset="0"/>
              </a:rPr>
              <a:t>GPU</a:t>
            </a:r>
            <a:r>
              <a:rPr lang="zh-CN" altLang="en-US" sz="1800" b="1" dirty="0">
                <a:solidFill>
                  <a:srgbClr val="FF0000"/>
                </a:solidFill>
                <a:latin typeface="Times New Roman" panose="02020603050405020304" pitchFamily="18" charset="0"/>
                <a:ea typeface="+mn-ea"/>
                <a:cs typeface="Times New Roman" panose="02020603050405020304" pitchFamily="18" charset="0"/>
              </a:rPr>
              <a:t>热点</a:t>
            </a:r>
            <a:r>
              <a:rPr lang="zh-CN" altLang="en-US" sz="1800" b="1" dirty="0">
                <a:latin typeface="Times New Roman" panose="02020603050405020304" pitchFamily="18" charset="0"/>
                <a:ea typeface="+mn-ea"/>
                <a:cs typeface="Times New Roman" panose="02020603050405020304" pitchFamily="18" charset="0"/>
              </a:rPr>
              <a:t>加速效果约为</a:t>
            </a:r>
            <a:r>
              <a:rPr lang="en-US" altLang="zh-CN" sz="1800" b="1" dirty="0">
                <a:latin typeface="Times New Roman" panose="02020603050405020304" pitchFamily="18" charset="0"/>
                <a:ea typeface="+mn-ea"/>
                <a:cs typeface="Times New Roman" panose="02020603050405020304" pitchFamily="18" charset="0"/>
              </a:rPr>
              <a:t>30~40</a:t>
            </a:r>
            <a:r>
              <a:rPr lang="zh-CN" altLang="en-US" sz="1800" b="1" dirty="0">
                <a:latin typeface="Times New Roman" panose="02020603050405020304" pitchFamily="18" charset="0"/>
                <a:ea typeface="+mn-ea"/>
                <a:cs typeface="Times New Roman" panose="02020603050405020304" pitchFamily="18" charset="0"/>
              </a:rPr>
              <a:t>倍</a:t>
            </a:r>
            <a:endParaRPr lang="en-US" altLang="zh-CN" sz="1800" b="1" dirty="0">
              <a:latin typeface="Times New Roman" panose="02020603050405020304" pitchFamily="18" charset="0"/>
              <a:ea typeface="+mn-ea"/>
              <a:cs typeface="Times New Roman" panose="02020603050405020304" pitchFamily="18" charset="0"/>
            </a:endParaRPr>
          </a:p>
          <a:p>
            <a:pPr>
              <a:lnSpc>
                <a:spcPct val="150000"/>
              </a:lnSpc>
              <a:spcBef>
                <a:spcPct val="0"/>
              </a:spcBef>
              <a:buFontTx/>
              <a:buChar char="•"/>
            </a:pPr>
            <a:r>
              <a:rPr lang="en-US" altLang="zh-CN" sz="1800" b="1" dirty="0">
                <a:solidFill>
                  <a:srgbClr val="FF0000"/>
                </a:solidFill>
                <a:latin typeface="Times New Roman" panose="02020603050405020304" pitchFamily="18" charset="0"/>
                <a:ea typeface="+mn-ea"/>
                <a:cs typeface="Times New Roman" panose="02020603050405020304" pitchFamily="18" charset="0"/>
              </a:rPr>
              <a:t>CPU+GPU</a:t>
            </a:r>
            <a:r>
              <a:rPr lang="zh-CN" altLang="en-US" sz="1800" b="1" dirty="0">
                <a:latin typeface="Times New Roman" panose="02020603050405020304" pitchFamily="18" charset="0"/>
                <a:ea typeface="+mn-ea"/>
                <a:cs typeface="Times New Roman" panose="02020603050405020304" pitchFamily="18" charset="0"/>
              </a:rPr>
              <a:t>整体加速比在</a:t>
            </a:r>
            <a:r>
              <a:rPr lang="en-US" altLang="zh-CN" sz="1800" b="1" dirty="0">
                <a:latin typeface="Times New Roman" panose="02020603050405020304" pitchFamily="18" charset="0"/>
                <a:ea typeface="+mn-ea"/>
                <a:cs typeface="Times New Roman" panose="02020603050405020304" pitchFamily="18" charset="0"/>
              </a:rPr>
              <a:t>1.7~2.2</a:t>
            </a:r>
            <a:r>
              <a:rPr lang="zh-CN" altLang="en-US" sz="1800" b="1" dirty="0">
                <a:latin typeface="Times New Roman" panose="02020603050405020304" pitchFamily="18" charset="0"/>
                <a:ea typeface="+mn-ea"/>
                <a:cs typeface="Times New Roman" panose="02020603050405020304" pitchFamily="18" charset="0"/>
              </a:rPr>
              <a:t>间</a:t>
            </a:r>
            <a:endParaRPr lang="en-US" altLang="zh-CN" sz="1800" b="1" dirty="0">
              <a:latin typeface="Times New Roman" panose="02020603050405020304" pitchFamily="18" charset="0"/>
              <a:ea typeface="+mn-ea"/>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304214750"/>
              </p:ext>
            </p:extLst>
          </p:nvPr>
        </p:nvGraphicFramePr>
        <p:xfrm>
          <a:off x="6654307" y="2256986"/>
          <a:ext cx="2432511" cy="1219200"/>
        </p:xfrm>
        <a:graphic>
          <a:graphicData uri="http://schemas.openxmlformats.org/drawingml/2006/table">
            <a:tbl>
              <a:tblPr firstRow="1" firstCol="1" bandRow="1">
                <a:tableStyleId>{5C22544A-7EE6-4342-B048-85BDC9FD1C3A}</a:tableStyleId>
              </a:tblPr>
              <a:tblGrid>
                <a:gridCol w="892314">
                  <a:extLst>
                    <a:ext uri="{9D8B030D-6E8A-4147-A177-3AD203B41FA5}">
                      <a16:colId xmlns:a16="http://schemas.microsoft.com/office/drawing/2014/main" val="20000"/>
                    </a:ext>
                  </a:extLst>
                </a:gridCol>
                <a:gridCol w="1540197">
                  <a:extLst>
                    <a:ext uri="{9D8B030D-6E8A-4147-A177-3AD203B41FA5}">
                      <a16:colId xmlns:a16="http://schemas.microsoft.com/office/drawing/2014/main" val="20001"/>
                    </a:ext>
                  </a:extLst>
                </a:gridCol>
              </a:tblGrid>
              <a:tr h="0">
                <a:tc>
                  <a:txBody>
                    <a:bodyPr/>
                    <a:lstStyle/>
                    <a:p>
                      <a:pPr algn="ctr">
                        <a:spcAft>
                          <a:spcPts val="0"/>
                        </a:spcAft>
                      </a:pPr>
                      <a:r>
                        <a:rPr lang="zh-CN" sz="1600" kern="100" dirty="0">
                          <a:solidFill>
                            <a:schemeClr val="tx1"/>
                          </a:solidFill>
                          <a:effectLst/>
                          <a:latin typeface="Times New Roman" panose="02020603050405020304" pitchFamily="18" charset="0"/>
                          <a:ea typeface="+mn-ea"/>
                          <a:cs typeface="Times New Roman" panose="02020603050405020304" pitchFamily="18" charset="0"/>
                        </a:rPr>
                        <a:t>项目</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kern="100" dirty="0">
                          <a:solidFill>
                            <a:schemeClr val="tx1"/>
                          </a:solidFill>
                          <a:effectLst/>
                          <a:latin typeface="Times New Roman" panose="02020603050405020304" pitchFamily="18" charset="0"/>
                          <a:ea typeface="+mn-ea"/>
                          <a:cs typeface="Times New Roman" panose="02020603050405020304" pitchFamily="18" charset="0"/>
                        </a:rPr>
                        <a:t> CPU           GPU</a:t>
                      </a:r>
                      <a:endParaRPr lang="zh-CN" sz="1600" kern="10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8275">
                <a:tc>
                  <a:txBody>
                    <a:bodyPr/>
                    <a:lstStyle/>
                    <a:p>
                      <a:pPr algn="ctr">
                        <a:spcAft>
                          <a:spcPts val="0"/>
                        </a:spcAft>
                      </a:pPr>
                      <a:r>
                        <a:rPr lang="zh-CN" sz="1600" kern="100" dirty="0">
                          <a:solidFill>
                            <a:schemeClr val="tx1"/>
                          </a:solidFill>
                          <a:effectLst/>
                          <a:latin typeface="Times New Roman" panose="02020603050405020304" pitchFamily="18" charset="0"/>
                          <a:ea typeface="+mn-ea"/>
                          <a:cs typeface="Times New Roman" panose="02020603050405020304" pitchFamily="18" charset="0"/>
                        </a:rPr>
                        <a:t>粘性</a:t>
                      </a:r>
                      <a:endParaRPr lang="en-US" altLang="zh-CN" sz="1600" kern="100" dirty="0">
                        <a:solidFill>
                          <a:schemeClr val="tx1"/>
                        </a:solidFill>
                        <a:effectLst/>
                        <a:latin typeface="Times New Roman" panose="02020603050405020304" pitchFamily="18" charset="0"/>
                        <a:ea typeface="+mn-ea"/>
                        <a:cs typeface="Times New Roman" panose="02020603050405020304" pitchFamily="18" charset="0"/>
                      </a:endParaRPr>
                    </a:p>
                    <a:p>
                      <a:pPr algn="ctr">
                        <a:spcAft>
                          <a:spcPts val="0"/>
                        </a:spcAft>
                      </a:pPr>
                      <a:r>
                        <a:rPr lang="zh-CN" sz="1600" kern="100" dirty="0">
                          <a:solidFill>
                            <a:schemeClr val="tx1"/>
                          </a:solidFill>
                          <a:effectLst/>
                          <a:latin typeface="Times New Roman" panose="02020603050405020304" pitchFamily="18" charset="0"/>
                          <a:ea typeface="+mn-ea"/>
                          <a:cs typeface="Times New Roman" panose="02020603050405020304" pitchFamily="18" charset="0"/>
                        </a:rPr>
                        <a:t>通量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600" kern="100" dirty="0">
                          <a:solidFill>
                            <a:schemeClr val="tx1"/>
                          </a:solidFill>
                          <a:effectLst/>
                          <a:latin typeface="Times New Roman" panose="02020603050405020304" pitchFamily="18" charset="0"/>
                          <a:ea typeface="+mn-ea"/>
                          <a:cs typeface="Times New Roman" panose="02020603050405020304" pitchFamily="18" charset="0"/>
                        </a:rPr>
                        <a:t>1750ms        60ms</a:t>
                      </a:r>
                      <a:endParaRPr lang="zh-CN" sz="1600" kern="10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3355">
                <a:tc>
                  <a:txBody>
                    <a:bodyPr/>
                    <a:lstStyle/>
                    <a:p>
                      <a:pPr algn="ctr">
                        <a:spcAft>
                          <a:spcPts val="0"/>
                        </a:spcAft>
                      </a:pPr>
                      <a:r>
                        <a:rPr lang="zh-CN" altLang="en-US" sz="1600" kern="100" dirty="0">
                          <a:solidFill>
                            <a:schemeClr val="tx1"/>
                          </a:solidFill>
                          <a:effectLst/>
                          <a:latin typeface="Times New Roman" panose="02020603050405020304" pitchFamily="18" charset="0"/>
                          <a:ea typeface="+mn-ea"/>
                          <a:cs typeface="Times New Roman" panose="02020603050405020304" pitchFamily="18" charset="0"/>
                        </a:rPr>
                        <a:t>对</a:t>
                      </a:r>
                      <a:r>
                        <a:rPr lang="zh-CN" sz="1600" kern="100" dirty="0">
                          <a:solidFill>
                            <a:schemeClr val="tx1"/>
                          </a:solidFill>
                          <a:effectLst/>
                          <a:latin typeface="Times New Roman" panose="02020603050405020304" pitchFamily="18" charset="0"/>
                          <a:ea typeface="+mn-ea"/>
                          <a:cs typeface="Times New Roman" panose="02020603050405020304" pitchFamily="18" charset="0"/>
                        </a:rPr>
                        <a:t>流</a:t>
                      </a:r>
                      <a:endParaRPr lang="en-US" altLang="zh-CN" sz="1600" kern="100" dirty="0">
                        <a:solidFill>
                          <a:schemeClr val="tx1"/>
                        </a:solidFill>
                        <a:effectLst/>
                        <a:latin typeface="Times New Roman" panose="02020603050405020304" pitchFamily="18" charset="0"/>
                        <a:ea typeface="+mn-ea"/>
                        <a:cs typeface="Times New Roman" panose="02020603050405020304" pitchFamily="18" charset="0"/>
                      </a:endParaRPr>
                    </a:p>
                    <a:p>
                      <a:pPr algn="ctr">
                        <a:spcAft>
                          <a:spcPts val="0"/>
                        </a:spcAft>
                      </a:pPr>
                      <a:r>
                        <a:rPr lang="zh-CN" sz="1600" kern="100" dirty="0">
                          <a:solidFill>
                            <a:schemeClr val="tx1"/>
                          </a:solidFill>
                          <a:effectLst/>
                          <a:latin typeface="Times New Roman" panose="02020603050405020304" pitchFamily="18" charset="0"/>
                          <a:ea typeface="+mn-ea"/>
                          <a:cs typeface="Times New Roman" panose="02020603050405020304" pitchFamily="18" charset="0"/>
                        </a:rPr>
                        <a:t>通量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600" kern="100" dirty="0">
                          <a:solidFill>
                            <a:schemeClr val="tx1"/>
                          </a:solidFill>
                          <a:effectLst/>
                          <a:latin typeface="Times New Roman" panose="02020603050405020304" pitchFamily="18" charset="0"/>
                          <a:ea typeface="+mn-ea"/>
                          <a:cs typeface="Times New Roman" panose="02020603050405020304" pitchFamily="18" charset="0"/>
                        </a:rPr>
                        <a:t>1750ms        45ms</a:t>
                      </a:r>
                      <a:endParaRPr lang="zh-CN" sz="1600" kern="10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4" name="文本框 13"/>
          <p:cNvSpPr txBox="1"/>
          <p:nvPr/>
        </p:nvSpPr>
        <p:spPr>
          <a:xfrm>
            <a:off x="923978" y="226101"/>
            <a:ext cx="4588115" cy="646331"/>
          </a:xfrm>
          <a:prstGeom prst="rect">
            <a:avLst/>
          </a:prstGeom>
          <a:noFill/>
        </p:spPr>
        <p:txBody>
          <a:bodyPr wrap="none" rtlCol="0">
            <a:spAutoFit/>
          </a:bodyPr>
          <a:lstStyle/>
          <a:p>
            <a:r>
              <a:rPr lang="zh-CN" altLang="en-US" sz="3600" b="1" dirty="0">
                <a:solidFill>
                  <a:srgbClr val="365A9C"/>
                </a:solidFill>
              </a:rPr>
              <a:t>实例</a:t>
            </a:r>
            <a:r>
              <a:rPr lang="en-US" altLang="zh-CN" sz="3600" b="1" dirty="0">
                <a:solidFill>
                  <a:srgbClr val="365A9C"/>
                </a:solidFill>
              </a:rPr>
              <a:t>2</a:t>
            </a:r>
            <a:r>
              <a:rPr lang="zh-CN" altLang="en-US" sz="3600" b="1" dirty="0">
                <a:solidFill>
                  <a:srgbClr val="365A9C"/>
                </a:solidFill>
              </a:rPr>
              <a:t>：天河一号实现</a:t>
            </a:r>
            <a:endParaRPr lang="en-US" altLang="zh-CN" sz="3600" b="1" dirty="0">
              <a:solidFill>
                <a:srgbClr val="365A9C"/>
              </a:solidFill>
            </a:endParaRPr>
          </a:p>
        </p:txBody>
      </p:sp>
    </p:spTree>
    <p:extLst>
      <p:ext uri="{BB962C8B-B14F-4D97-AF65-F5344CB8AC3E}">
        <p14:creationId xmlns:p14="http://schemas.microsoft.com/office/powerpoint/2010/main" val="385046000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0" y="27804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0" y="21327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内容占位符 2">
            <a:extLst>
              <a:ext uri="{FF2B5EF4-FFF2-40B4-BE49-F238E27FC236}">
                <a16:creationId xmlns:a16="http://schemas.microsoft.com/office/drawing/2014/main" id="{EE2DF5AD-F263-455A-9536-8BD6EAD40644}"/>
              </a:ext>
            </a:extLst>
          </p:cNvPr>
          <p:cNvSpPr txBox="1">
            <a:spLocks/>
          </p:cNvSpPr>
          <p:nvPr/>
        </p:nvSpPr>
        <p:spPr>
          <a:xfrm>
            <a:off x="1" y="1678592"/>
            <a:ext cx="2773932" cy="349948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基于边界属性的负载均衡并行遗传优化方法</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计算量负载均衡</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通信量尽可能少</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几何拓扑</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唯一</a:t>
            </a:r>
            <a:r>
              <a:rPr lang="en-US" altLang="zh-CN" sz="1600" dirty="0">
                <a:latin typeface="微软雅黑" panose="020B0503020204020204" pitchFamily="34" charset="-122"/>
                <a:ea typeface="微软雅黑" panose="020B0503020204020204" pitchFamily="34" charset="-122"/>
              </a:rPr>
              <a:t>ID</a:t>
            </a:r>
            <a:r>
              <a:rPr lang="zh-CN" altLang="en-US" sz="1600" dirty="0">
                <a:latin typeface="微软雅黑" panose="020B0503020204020204" pitchFamily="34" charset="-122"/>
                <a:ea typeface="微软雅黑" panose="020B0503020204020204" pitchFamily="34" charset="-122"/>
              </a:rPr>
              <a:t>号标识网格块</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通信拓扑</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多进程映射</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多线程映射</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进程线程组映射表</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绑定通信对象</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建立长连接</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49EE631-64FA-441C-B1A4-14EF9EBD5F2D}"/>
              </a:ext>
            </a:extLst>
          </p:cNvPr>
          <p:cNvPicPr>
            <a:picLocks noChangeAspect="1"/>
          </p:cNvPicPr>
          <p:nvPr/>
        </p:nvPicPr>
        <p:blipFill>
          <a:blip r:embed="rId2"/>
          <a:stretch>
            <a:fillRect/>
          </a:stretch>
        </p:blipFill>
        <p:spPr>
          <a:xfrm>
            <a:off x="5940152" y="1865710"/>
            <a:ext cx="3189636" cy="1795309"/>
          </a:xfrm>
          <a:prstGeom prst="rect">
            <a:avLst/>
          </a:prstGeom>
        </p:spPr>
      </p:pic>
      <p:sp>
        <p:nvSpPr>
          <p:cNvPr id="6" name="下箭头 10">
            <a:extLst>
              <a:ext uri="{FF2B5EF4-FFF2-40B4-BE49-F238E27FC236}">
                <a16:creationId xmlns:a16="http://schemas.microsoft.com/office/drawing/2014/main" id="{60E99148-9162-4CCE-AEE5-CE5DD236B75E}"/>
              </a:ext>
            </a:extLst>
          </p:cNvPr>
          <p:cNvSpPr/>
          <p:nvPr/>
        </p:nvSpPr>
        <p:spPr>
          <a:xfrm>
            <a:off x="7740352" y="3781272"/>
            <a:ext cx="144016" cy="53271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5F69F17-39A7-407C-B68F-7179908A0DA7}"/>
              </a:ext>
            </a:extLst>
          </p:cNvPr>
          <p:cNvPicPr>
            <a:picLocks noChangeAspect="1"/>
          </p:cNvPicPr>
          <p:nvPr/>
        </p:nvPicPr>
        <p:blipFill>
          <a:blip r:embed="rId3"/>
          <a:stretch>
            <a:fillRect/>
          </a:stretch>
        </p:blipFill>
        <p:spPr>
          <a:xfrm>
            <a:off x="6936874" y="4559538"/>
            <a:ext cx="1667574" cy="1626652"/>
          </a:xfrm>
          <a:prstGeom prst="rect">
            <a:avLst/>
          </a:prstGeom>
        </p:spPr>
      </p:pic>
      <p:pic>
        <p:nvPicPr>
          <p:cNvPr id="8" name="图片 7">
            <a:extLst>
              <a:ext uri="{FF2B5EF4-FFF2-40B4-BE49-F238E27FC236}">
                <a16:creationId xmlns:a16="http://schemas.microsoft.com/office/drawing/2014/main" id="{3EC037B1-09CE-4FAC-A01D-E2311422C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965" y="4626772"/>
            <a:ext cx="2878187" cy="1559418"/>
          </a:xfrm>
          <a:prstGeom prst="rect">
            <a:avLst/>
          </a:prstGeom>
        </p:spPr>
      </p:pic>
      <p:sp>
        <p:nvSpPr>
          <p:cNvPr id="9" name="下箭头 10">
            <a:extLst>
              <a:ext uri="{FF2B5EF4-FFF2-40B4-BE49-F238E27FC236}">
                <a16:creationId xmlns:a16="http://schemas.microsoft.com/office/drawing/2014/main" id="{DA05141A-C127-4E45-AC20-95BCD23D3B26}"/>
              </a:ext>
            </a:extLst>
          </p:cNvPr>
          <p:cNvSpPr/>
          <p:nvPr/>
        </p:nvSpPr>
        <p:spPr>
          <a:xfrm rot="5400000">
            <a:off x="6105845" y="5062968"/>
            <a:ext cx="144016" cy="53271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980453802"/>
              </p:ext>
            </p:extLst>
          </p:nvPr>
        </p:nvGraphicFramePr>
        <p:xfrm>
          <a:off x="2826690" y="1807634"/>
          <a:ext cx="3144934" cy="2194560"/>
        </p:xfrm>
        <a:graphic>
          <a:graphicData uri="http://schemas.openxmlformats.org/drawingml/2006/table">
            <a:tbl>
              <a:tblPr firstRow="1" firstCol="1" bandRow="1">
                <a:tableStyleId>{C083E6E3-FA7D-4D7B-A595-EF9225AFEA82}</a:tableStyleId>
              </a:tblPr>
              <a:tblGrid>
                <a:gridCol w="1052277">
                  <a:extLst>
                    <a:ext uri="{9D8B030D-6E8A-4147-A177-3AD203B41FA5}">
                      <a16:colId xmlns:a16="http://schemas.microsoft.com/office/drawing/2014/main" val="20000"/>
                    </a:ext>
                  </a:extLst>
                </a:gridCol>
                <a:gridCol w="2092657">
                  <a:extLst>
                    <a:ext uri="{9D8B030D-6E8A-4147-A177-3AD203B41FA5}">
                      <a16:colId xmlns:a16="http://schemas.microsoft.com/office/drawing/2014/main" val="20001"/>
                    </a:ext>
                  </a:extLst>
                </a:gridCol>
              </a:tblGrid>
              <a:tr h="0">
                <a:tc>
                  <a:txBody>
                    <a:bodyPr/>
                    <a:lstStyle/>
                    <a:p>
                      <a:pPr algn="ctr">
                        <a:spcAft>
                          <a:spcPts val="0"/>
                        </a:spcAft>
                      </a:pPr>
                      <a:r>
                        <a:rPr lang="zh-CN" sz="1600" kern="100" dirty="0">
                          <a:effectLst/>
                        </a:rPr>
                        <a:t>边界属性</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dirty="0">
                          <a:effectLst/>
                        </a:rPr>
                        <a:t>通信模式</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zh-CN" sz="1600" kern="0">
                          <a:effectLst/>
                        </a:rPr>
                        <a:t>Inlet</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a:effectLst/>
                        </a:rPr>
                        <a:t>入口边界，不需要交换数据</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zh-CN" sz="1600" kern="0" dirty="0">
                          <a:effectLst/>
                        </a:rPr>
                        <a:t>Outlet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dirty="0">
                          <a:effectLst/>
                        </a:rPr>
                        <a:t>出口边界，不需要交换数据</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zh-CN" sz="1600" kern="0" dirty="0">
                          <a:effectLst/>
                        </a:rPr>
                        <a:t>virtualWall</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600" kern="100" dirty="0">
                          <a:effectLst/>
                        </a:rPr>
                        <a:t>虚拟边界，需要交换整个面的边界数据</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zh-CN" sz="1600" kern="0" dirty="0">
                          <a:effectLst/>
                        </a:rPr>
                        <a:t>WALL</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1600" kern="100" dirty="0">
                          <a:effectLst/>
                        </a:rPr>
                        <a:t>固壁</a:t>
                      </a:r>
                      <a:r>
                        <a:rPr lang="zh-CN" sz="1600" kern="100" dirty="0">
                          <a:effectLst/>
                        </a:rPr>
                        <a:t>边界，</a:t>
                      </a:r>
                      <a:r>
                        <a:rPr lang="zh-CN" altLang="en-US" sz="1600" kern="100" dirty="0">
                          <a:effectLst/>
                        </a:rPr>
                        <a:t>不</a:t>
                      </a:r>
                      <a:r>
                        <a:rPr lang="zh-CN" sz="1600" kern="100" dirty="0">
                          <a:effectLst/>
                        </a:rPr>
                        <a:t>需要交换边界数据</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文本框 10"/>
          <p:cNvSpPr txBox="1"/>
          <p:nvPr/>
        </p:nvSpPr>
        <p:spPr>
          <a:xfrm>
            <a:off x="923978" y="226101"/>
            <a:ext cx="3429144" cy="646331"/>
          </a:xfrm>
          <a:prstGeom prst="rect">
            <a:avLst/>
          </a:prstGeom>
          <a:noFill/>
        </p:spPr>
        <p:txBody>
          <a:bodyPr wrap="none" rtlCol="0">
            <a:spAutoFit/>
          </a:bodyPr>
          <a:lstStyle/>
          <a:p>
            <a:r>
              <a:rPr lang="zh-CN" altLang="en-US" sz="3600" b="1" dirty="0">
                <a:solidFill>
                  <a:srgbClr val="365A9C"/>
                </a:solidFill>
              </a:rPr>
              <a:t>进程线程组映射</a:t>
            </a:r>
            <a:endParaRPr lang="en-US" altLang="zh-CN" sz="3600" b="1" dirty="0">
              <a:solidFill>
                <a:srgbClr val="365A9C"/>
              </a:solidFill>
            </a:endParaRPr>
          </a:p>
        </p:txBody>
      </p:sp>
    </p:spTree>
    <p:extLst>
      <p:ext uri="{BB962C8B-B14F-4D97-AF65-F5344CB8AC3E}">
        <p14:creationId xmlns:p14="http://schemas.microsoft.com/office/powerpoint/2010/main" val="342533538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86145265"/>
              </p:ext>
            </p:extLst>
          </p:nvPr>
        </p:nvGraphicFramePr>
        <p:xfrm>
          <a:off x="224693" y="1843817"/>
          <a:ext cx="8724206" cy="3481197"/>
        </p:xfrm>
        <a:graphic>
          <a:graphicData uri="http://schemas.openxmlformats.org/drawingml/2006/table">
            <a:tbl>
              <a:tblPr firstRow="1" firstCol="1" bandRow="1">
                <a:tableStyleId>{F5AB1C69-6EDB-4FF4-983F-18BD219EF322}</a:tableStyleId>
              </a:tblPr>
              <a:tblGrid>
                <a:gridCol w="1225715">
                  <a:extLst>
                    <a:ext uri="{9D8B030D-6E8A-4147-A177-3AD203B41FA5}">
                      <a16:colId xmlns:a16="http://schemas.microsoft.com/office/drawing/2014/main" val="3113159797"/>
                    </a:ext>
                  </a:extLst>
                </a:gridCol>
                <a:gridCol w="937312">
                  <a:extLst>
                    <a:ext uri="{9D8B030D-6E8A-4147-A177-3AD203B41FA5}">
                      <a16:colId xmlns:a16="http://schemas.microsoft.com/office/drawing/2014/main" val="3435200581"/>
                    </a:ext>
                  </a:extLst>
                </a:gridCol>
                <a:gridCol w="1946724">
                  <a:extLst>
                    <a:ext uri="{9D8B030D-6E8A-4147-A177-3AD203B41FA5}">
                      <a16:colId xmlns:a16="http://schemas.microsoft.com/office/drawing/2014/main" val="3747231868"/>
                    </a:ext>
                  </a:extLst>
                </a:gridCol>
                <a:gridCol w="1045608">
                  <a:extLst>
                    <a:ext uri="{9D8B030D-6E8A-4147-A177-3AD203B41FA5}">
                      <a16:colId xmlns:a16="http://schemas.microsoft.com/office/drawing/2014/main" val="1998423447"/>
                    </a:ext>
                  </a:extLst>
                </a:gridCol>
                <a:gridCol w="901116">
                  <a:extLst>
                    <a:ext uri="{9D8B030D-6E8A-4147-A177-3AD203B41FA5}">
                      <a16:colId xmlns:a16="http://schemas.microsoft.com/office/drawing/2014/main" val="4067092547"/>
                    </a:ext>
                  </a:extLst>
                </a:gridCol>
                <a:gridCol w="1321814">
                  <a:extLst>
                    <a:ext uri="{9D8B030D-6E8A-4147-A177-3AD203B41FA5}">
                      <a16:colId xmlns:a16="http://schemas.microsoft.com/office/drawing/2014/main" val="2051479036"/>
                    </a:ext>
                  </a:extLst>
                </a:gridCol>
                <a:gridCol w="1345917">
                  <a:extLst>
                    <a:ext uri="{9D8B030D-6E8A-4147-A177-3AD203B41FA5}">
                      <a16:colId xmlns:a16="http://schemas.microsoft.com/office/drawing/2014/main" val="2944568581"/>
                    </a:ext>
                  </a:extLst>
                </a:gridCol>
              </a:tblGrid>
              <a:tr h="316103">
                <a:tc>
                  <a:txBody>
                    <a:bodyPr/>
                    <a:lstStyle/>
                    <a:p>
                      <a:pPr marL="0" indent="0" algn="ctr">
                        <a:spcAft>
                          <a:spcPts val="0"/>
                        </a:spcAft>
                      </a:pPr>
                      <a:r>
                        <a:rPr lang="zh-CN" sz="1200" b="1" kern="100" dirty="0">
                          <a:solidFill>
                            <a:schemeClr val="tx1"/>
                          </a:solidFill>
                          <a:effectLst/>
                        </a:rPr>
                        <a:t>软件版本</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测试平台</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并行特征</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最大并行规模</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扩展性</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a:solidFill>
                            <a:schemeClr val="tx1"/>
                          </a:solidFill>
                          <a:effectLst/>
                        </a:rPr>
                        <a:t>加速比</a:t>
                      </a:r>
                      <a:endParaRPr lang="zh-CN" sz="1200" b="1" kern="10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rgbClr val="FF0000"/>
                          </a:solidFill>
                          <a:effectLst/>
                        </a:rPr>
                        <a:t>优化方法</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369135"/>
                  </a:ext>
                </a:extLst>
              </a:tr>
              <a:tr h="400168">
                <a:tc>
                  <a:txBody>
                    <a:bodyPr/>
                    <a:lstStyle/>
                    <a:p>
                      <a:pPr marL="0" indent="0" algn="ctr" defTabSz="914400" rtl="0" eaLnBrk="1" latinLnBrk="0" hangingPunct="1">
                        <a:spcAft>
                          <a:spcPts val="0"/>
                        </a:spcAft>
                      </a:pPr>
                      <a:r>
                        <a:rPr lang="en-US" sz="1200" b="1" kern="100" dirty="0">
                          <a:solidFill>
                            <a:schemeClr val="tx1"/>
                          </a:solidFill>
                          <a:effectLst/>
                        </a:rPr>
                        <a:t>Fortran36</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spcAft>
                          <a:spcPts val="0"/>
                        </a:spcAft>
                      </a:pPr>
                      <a:r>
                        <a:rPr lang="en-US" sz="1200" b="1" kern="100" dirty="0">
                          <a:solidFill>
                            <a:schemeClr val="tx1"/>
                          </a:solidFill>
                          <a:effectLst/>
                        </a:rPr>
                        <a:t>“</a:t>
                      </a:r>
                      <a:r>
                        <a:rPr lang="zh-CN" sz="1200" b="1" kern="100" dirty="0">
                          <a:solidFill>
                            <a:schemeClr val="tx1"/>
                          </a:solidFill>
                          <a:effectLst/>
                        </a:rPr>
                        <a:t>天河二号</a:t>
                      </a:r>
                      <a:r>
                        <a:rPr lang="en-US" sz="1200" b="1" kern="100" dirty="0">
                          <a:solidFill>
                            <a:schemeClr val="tx1"/>
                          </a:solidFill>
                          <a:effectLst/>
                        </a:rPr>
                        <a:t>”</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MPI</a:t>
                      </a:r>
                      <a:r>
                        <a:rPr lang="zh-CN" sz="1200" b="1" kern="100" dirty="0">
                          <a:solidFill>
                            <a:schemeClr val="tx1"/>
                          </a:solidFill>
                          <a:effectLst/>
                        </a:rPr>
                        <a:t>并行</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36</a:t>
                      </a:r>
                      <a:r>
                        <a:rPr lang="zh-CN" sz="1200" b="1" kern="100" dirty="0">
                          <a:solidFill>
                            <a:schemeClr val="tx1"/>
                          </a:solidFill>
                          <a:effectLst/>
                        </a:rPr>
                        <a:t>核</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缺乏弹性伸缩能力</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N/A</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rgbClr val="FF0000"/>
                          </a:solidFill>
                          <a:effectLst/>
                        </a:rPr>
                        <a:t>N/A</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0747"/>
                  </a:ext>
                </a:extLst>
              </a:tr>
              <a:tr h="429763">
                <a:tc>
                  <a:txBody>
                    <a:bodyPr/>
                    <a:lstStyle/>
                    <a:p>
                      <a:pPr marL="0" indent="0" algn="ctr" defTabSz="914400" rtl="0" eaLnBrk="1" latinLnBrk="0" hangingPunct="1">
                        <a:spcAft>
                          <a:spcPts val="0"/>
                        </a:spcAft>
                      </a:pPr>
                      <a:r>
                        <a:rPr lang="en-US" sz="1200" b="1" kern="100" dirty="0">
                          <a:solidFill>
                            <a:schemeClr val="tx1"/>
                          </a:solidFill>
                          <a:effectLst/>
                        </a:rPr>
                        <a:t>Fortran432</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a:t>
                      </a:r>
                      <a:r>
                        <a:rPr lang="zh-CN" sz="1200" b="1" kern="100" dirty="0">
                          <a:solidFill>
                            <a:schemeClr val="tx1"/>
                          </a:solidFill>
                          <a:effectLst/>
                        </a:rPr>
                        <a:t>天河二号</a:t>
                      </a:r>
                      <a:r>
                        <a:rPr lang="en-US" sz="1200" b="1" kern="100" dirty="0">
                          <a:solidFill>
                            <a:schemeClr val="tx1"/>
                          </a:solidFill>
                          <a:effectLst/>
                        </a:rPr>
                        <a:t>”</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MPI</a:t>
                      </a:r>
                      <a:r>
                        <a:rPr lang="zh-CN" sz="1200" b="1" kern="100" dirty="0">
                          <a:solidFill>
                            <a:schemeClr val="tx1"/>
                          </a:solidFill>
                          <a:effectLst/>
                        </a:rPr>
                        <a:t>并行</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432</a:t>
                      </a:r>
                      <a:r>
                        <a:rPr lang="zh-CN" sz="1200" b="1" kern="100" dirty="0">
                          <a:solidFill>
                            <a:schemeClr val="tx1"/>
                          </a:solidFill>
                          <a:effectLst/>
                        </a:rPr>
                        <a:t>核</a:t>
                      </a:r>
                      <a:r>
                        <a:rPr lang="en-US" sz="1200" b="1" kern="100" dirty="0">
                          <a:solidFill>
                            <a:schemeClr val="tx1"/>
                          </a:solidFill>
                          <a:effectLst/>
                        </a:rPr>
                        <a:t>CPU</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缺乏弹性伸缩能力</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N/A</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rgbClr val="FF0000"/>
                          </a:solidFill>
                          <a:effectLst/>
                        </a:rPr>
                        <a:t>N/A</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1482215"/>
                  </a:ext>
                </a:extLst>
              </a:tr>
              <a:tr h="363825">
                <a:tc rowSpan="2">
                  <a:txBody>
                    <a:bodyPr/>
                    <a:lstStyle/>
                    <a:p>
                      <a:pPr marL="0" indent="0" algn="ctr" defTabSz="914400" rtl="0" eaLnBrk="1" latinLnBrk="0" hangingPunct="1">
                        <a:spcAft>
                          <a:spcPts val="0"/>
                        </a:spcAft>
                      </a:pPr>
                      <a:r>
                        <a:rPr lang="zh-CN" sz="1200" b="1" kern="100" dirty="0">
                          <a:solidFill>
                            <a:schemeClr val="tx1"/>
                          </a:solidFill>
                          <a:effectLst/>
                        </a:rPr>
                        <a:t>两层粗粒度混合并行软件</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indent="0" algn="ctr" defTabSz="914400" rtl="0" eaLnBrk="1" latinLnBrk="0" hangingPunct="1">
                        <a:spcAft>
                          <a:spcPts val="0"/>
                        </a:spcAft>
                      </a:pPr>
                      <a:r>
                        <a:rPr lang="en-US" sz="1200" b="1" kern="100" dirty="0">
                          <a:solidFill>
                            <a:schemeClr val="tx1"/>
                          </a:solidFill>
                          <a:effectLst/>
                        </a:rPr>
                        <a:t>“</a:t>
                      </a:r>
                      <a:r>
                        <a:rPr lang="zh-CN" sz="1200" b="1" kern="100" dirty="0">
                          <a:solidFill>
                            <a:schemeClr val="tx1"/>
                          </a:solidFill>
                          <a:effectLst/>
                        </a:rPr>
                        <a:t>天河二号</a:t>
                      </a:r>
                      <a:r>
                        <a:rPr lang="en-US" sz="1200" b="1" kern="100" dirty="0">
                          <a:solidFill>
                            <a:schemeClr val="tx1"/>
                          </a:solidFill>
                          <a:effectLst/>
                        </a:rPr>
                        <a:t>”</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indent="0" algn="ctr" defTabSz="914400" rtl="0" eaLnBrk="1" latinLnBrk="0" hangingPunct="1">
                        <a:spcAft>
                          <a:spcPts val="0"/>
                        </a:spcAft>
                      </a:pPr>
                      <a:r>
                        <a:rPr lang="en-US" sz="1200" b="1" kern="100" dirty="0">
                          <a:solidFill>
                            <a:schemeClr val="tx1"/>
                          </a:solidFill>
                          <a:effectLst/>
                        </a:rPr>
                        <a:t>MPI/</a:t>
                      </a:r>
                      <a:r>
                        <a:rPr lang="en-US" sz="1200" b="1" kern="100" dirty="0" err="1">
                          <a:solidFill>
                            <a:schemeClr val="tx1"/>
                          </a:solidFill>
                          <a:effectLst/>
                        </a:rPr>
                        <a:t>OpenMP</a:t>
                      </a:r>
                      <a:r>
                        <a:rPr lang="zh-CN" sz="1200" b="1" kern="100" dirty="0">
                          <a:solidFill>
                            <a:schemeClr val="tx1"/>
                          </a:solidFill>
                          <a:effectLst/>
                        </a:rPr>
                        <a:t>混合并行</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indent="0" algn="ctr" defTabSz="914400" rtl="0" eaLnBrk="1" latinLnBrk="0" hangingPunct="1">
                        <a:spcAft>
                          <a:spcPts val="0"/>
                        </a:spcAft>
                      </a:pPr>
                      <a:r>
                        <a:rPr lang="en-US" sz="1200" b="1" kern="100" dirty="0">
                          <a:solidFill>
                            <a:schemeClr val="tx1"/>
                          </a:solidFill>
                          <a:effectLst/>
                        </a:rPr>
                        <a:t>3456</a:t>
                      </a:r>
                      <a:r>
                        <a:rPr lang="zh-CN" sz="1200" b="1" kern="100" dirty="0">
                          <a:solidFill>
                            <a:schemeClr val="tx1"/>
                          </a:solidFill>
                          <a:effectLst/>
                        </a:rPr>
                        <a:t>核，可扩展至上万核</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indent="0" algn="ctr" defTabSz="914400" rtl="0" eaLnBrk="1" latinLnBrk="0" hangingPunct="1">
                        <a:spcAft>
                          <a:spcPts val="0"/>
                        </a:spcAft>
                      </a:pPr>
                      <a:r>
                        <a:rPr lang="zh-CN" sz="1200" b="1" kern="100" dirty="0">
                          <a:solidFill>
                            <a:schemeClr val="tx1"/>
                          </a:solidFill>
                          <a:effectLst/>
                        </a:rPr>
                        <a:t>可扩展性强</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139.6</a:t>
                      </a:r>
                      <a:r>
                        <a:rPr lang="zh-CN" sz="1200" b="1" kern="100" dirty="0">
                          <a:solidFill>
                            <a:schemeClr val="tx1"/>
                          </a:solidFill>
                          <a:effectLst/>
                        </a:rPr>
                        <a:t>倍（</a:t>
                      </a:r>
                      <a:r>
                        <a:rPr lang="en-US" sz="1200" b="1" kern="100" dirty="0">
                          <a:solidFill>
                            <a:schemeClr val="tx1"/>
                          </a:solidFill>
                          <a:effectLst/>
                        </a:rPr>
                        <a:t>3456</a:t>
                      </a:r>
                      <a:r>
                        <a:rPr lang="zh-CN" sz="1200" b="1" kern="100" dirty="0">
                          <a:solidFill>
                            <a:schemeClr val="tx1"/>
                          </a:solidFill>
                          <a:effectLst/>
                        </a:rPr>
                        <a:t>核） </a:t>
                      </a:r>
                      <a:r>
                        <a:rPr lang="en-US" sz="1200" b="1" kern="100" dirty="0">
                          <a:solidFill>
                            <a:schemeClr val="tx1"/>
                          </a:solidFill>
                          <a:effectLst/>
                        </a:rPr>
                        <a:t>with Fortran36</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indent="0" algn="ctr" defTabSz="914400" rtl="0" eaLnBrk="1" latinLnBrk="0" hangingPunct="1">
                        <a:spcAft>
                          <a:spcPts val="0"/>
                        </a:spcAft>
                      </a:pPr>
                      <a:r>
                        <a:rPr lang="en-US" sz="1200" b="1" kern="100" dirty="0">
                          <a:solidFill>
                            <a:srgbClr val="FF0000"/>
                          </a:solidFill>
                          <a:effectLst/>
                        </a:rPr>
                        <a:t>1 </a:t>
                      </a:r>
                      <a:r>
                        <a:rPr lang="en-US" altLang="zh-CN" sz="1200" b="1" kern="100" dirty="0">
                          <a:solidFill>
                            <a:srgbClr val="FF0000"/>
                          </a:solidFill>
                          <a:effectLst/>
                        </a:rPr>
                        <a:t>- 6</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555867"/>
                  </a:ext>
                </a:extLst>
              </a:tr>
              <a:tr h="3638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indent="0" algn="ctr" defTabSz="914400" rtl="0" eaLnBrk="1" latinLnBrk="0" hangingPunct="1">
                        <a:spcAft>
                          <a:spcPts val="0"/>
                        </a:spcAft>
                      </a:pPr>
                      <a:r>
                        <a:rPr lang="en-US" sz="1200" b="1" kern="100" dirty="0">
                          <a:solidFill>
                            <a:schemeClr val="tx1"/>
                          </a:solidFill>
                          <a:effectLst/>
                        </a:rPr>
                        <a:t>12.3</a:t>
                      </a:r>
                      <a:r>
                        <a:rPr lang="zh-CN" sz="1200" b="1" kern="100" dirty="0">
                          <a:solidFill>
                            <a:schemeClr val="tx1"/>
                          </a:solidFill>
                          <a:effectLst/>
                        </a:rPr>
                        <a:t>倍（</a:t>
                      </a:r>
                      <a:r>
                        <a:rPr lang="en-US" sz="1200" b="1" kern="100" dirty="0">
                          <a:solidFill>
                            <a:schemeClr val="tx1"/>
                          </a:solidFill>
                          <a:effectLst/>
                        </a:rPr>
                        <a:t>3456</a:t>
                      </a:r>
                      <a:r>
                        <a:rPr lang="zh-CN" sz="1200" b="1" kern="100" dirty="0">
                          <a:solidFill>
                            <a:schemeClr val="tx1"/>
                          </a:solidFill>
                          <a:effectLst/>
                        </a:rPr>
                        <a:t>核）</a:t>
                      </a:r>
                      <a:r>
                        <a:rPr lang="en-US" sz="1200" b="1" kern="100" dirty="0">
                          <a:solidFill>
                            <a:schemeClr val="tx1"/>
                          </a:solidFill>
                          <a:effectLst/>
                        </a:rPr>
                        <a:t>with Fortran432</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709106539"/>
                  </a:ext>
                </a:extLst>
              </a:tr>
              <a:tr h="572051">
                <a:tc>
                  <a:txBody>
                    <a:bodyPr/>
                    <a:lstStyle/>
                    <a:p>
                      <a:pPr marL="0" indent="0" algn="ctr" defTabSz="914400" rtl="0" eaLnBrk="1" latinLnBrk="0" hangingPunct="1">
                        <a:spcAft>
                          <a:spcPts val="0"/>
                        </a:spcAft>
                        <a:tabLst>
                          <a:tab pos="822325" algn="l"/>
                        </a:tabLst>
                      </a:pPr>
                      <a:r>
                        <a:rPr lang="zh-CN" sz="1200" b="1" kern="100" dirty="0">
                          <a:solidFill>
                            <a:schemeClr val="tx1"/>
                          </a:solidFill>
                          <a:effectLst/>
                        </a:rPr>
                        <a:t>三层异构混合并行软件</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a:t>
                      </a:r>
                      <a:r>
                        <a:rPr lang="zh-CN" sz="1200" b="1" kern="100" dirty="0">
                          <a:solidFill>
                            <a:schemeClr val="tx1"/>
                          </a:solidFill>
                          <a:effectLst/>
                        </a:rPr>
                        <a:t>天河一号</a:t>
                      </a:r>
                      <a:r>
                        <a:rPr lang="en-US" sz="1200" b="1" kern="100" dirty="0">
                          <a:solidFill>
                            <a:schemeClr val="tx1"/>
                          </a:solidFill>
                          <a:effectLst/>
                        </a:rPr>
                        <a:t>”</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MPI/</a:t>
                      </a:r>
                      <a:r>
                        <a:rPr lang="en-US" sz="1200" b="1" kern="100" dirty="0" err="1">
                          <a:solidFill>
                            <a:schemeClr val="tx1"/>
                          </a:solidFill>
                          <a:effectLst/>
                        </a:rPr>
                        <a:t>OpenMP</a:t>
                      </a:r>
                      <a:r>
                        <a:rPr lang="zh-CN" sz="1200" b="1" kern="100" dirty="0">
                          <a:solidFill>
                            <a:schemeClr val="tx1"/>
                          </a:solidFill>
                          <a:effectLst/>
                        </a:rPr>
                        <a:t>混合并行，</a:t>
                      </a:r>
                      <a:r>
                        <a:rPr lang="en-US" sz="1200" b="1" kern="100" dirty="0" err="1">
                          <a:solidFill>
                            <a:schemeClr val="tx1"/>
                          </a:solidFill>
                          <a:effectLst/>
                        </a:rPr>
                        <a:t>OpenMP</a:t>
                      </a:r>
                      <a:r>
                        <a:rPr lang="zh-CN" sz="1200" b="1" kern="100" dirty="0">
                          <a:solidFill>
                            <a:schemeClr val="tx1"/>
                          </a:solidFill>
                          <a:effectLst/>
                        </a:rPr>
                        <a:t>循环加速与调度，</a:t>
                      </a:r>
                      <a:r>
                        <a:rPr lang="en-US" sz="1200" b="1" kern="100" dirty="0">
                          <a:solidFill>
                            <a:schemeClr val="tx1"/>
                          </a:solidFill>
                          <a:effectLst/>
                        </a:rPr>
                        <a:t>CUDA</a:t>
                      </a:r>
                      <a:r>
                        <a:rPr lang="zh-CN" sz="1200" b="1" kern="100" dirty="0">
                          <a:solidFill>
                            <a:schemeClr val="tx1"/>
                          </a:solidFill>
                          <a:effectLst/>
                        </a:rPr>
                        <a:t>热点函数加速</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432</a:t>
                      </a:r>
                      <a:r>
                        <a:rPr lang="zh-CN" sz="1200" b="1" kern="100" dirty="0">
                          <a:solidFill>
                            <a:schemeClr val="tx1"/>
                          </a:solidFill>
                          <a:effectLst/>
                        </a:rPr>
                        <a:t>核</a:t>
                      </a:r>
                      <a:r>
                        <a:rPr lang="en-US" sz="1200" b="1" kern="100" dirty="0">
                          <a:solidFill>
                            <a:schemeClr val="tx1"/>
                          </a:solidFill>
                          <a:effectLst/>
                        </a:rPr>
                        <a:t>CPU+</a:t>
                      </a:r>
                      <a:r>
                        <a:rPr lang="zh-CN" sz="1200" b="1" kern="100" dirty="0">
                          <a:solidFill>
                            <a:schemeClr val="tx1"/>
                          </a:solidFill>
                          <a:effectLst/>
                        </a:rPr>
                        <a:t>多块</a:t>
                      </a:r>
                      <a:r>
                        <a:rPr lang="en-US" sz="1200" b="1" kern="100" dirty="0">
                          <a:solidFill>
                            <a:schemeClr val="tx1"/>
                          </a:solidFill>
                          <a:effectLst/>
                        </a:rPr>
                        <a:t>GPU</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线程级扩展</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rgbClr val="FF0000"/>
                          </a:solidFill>
                          <a:effectLst/>
                        </a:rPr>
                        <a:t>1 - 7</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277094"/>
                  </a:ext>
                </a:extLst>
              </a:tr>
              <a:tr h="545738">
                <a:tc>
                  <a:txBody>
                    <a:bodyPr/>
                    <a:lstStyle/>
                    <a:p>
                      <a:pPr marL="0" indent="0" algn="ctr" defTabSz="914400" rtl="0" eaLnBrk="1" latinLnBrk="0" hangingPunct="1">
                        <a:spcAft>
                          <a:spcPts val="0"/>
                        </a:spcAft>
                        <a:tabLst>
                          <a:tab pos="822325" algn="l"/>
                        </a:tabLst>
                      </a:pPr>
                      <a:r>
                        <a:rPr lang="zh-CN" sz="1200" b="1" kern="100" dirty="0">
                          <a:solidFill>
                            <a:schemeClr val="tx1"/>
                          </a:solidFill>
                          <a:effectLst/>
                        </a:rPr>
                        <a:t>基于国产众核架构平台的主从异步并行软件 </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 </a:t>
                      </a:r>
                      <a:r>
                        <a:rPr lang="zh-CN" sz="1200" b="1" kern="100" dirty="0">
                          <a:solidFill>
                            <a:schemeClr val="tx1"/>
                          </a:solidFill>
                          <a:effectLst/>
                        </a:rPr>
                        <a:t>“神威·太湖之光”</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MPI</a:t>
                      </a:r>
                      <a:r>
                        <a:rPr lang="zh-CN" sz="1200" b="1" kern="100" dirty="0">
                          <a:solidFill>
                            <a:schemeClr val="tx1"/>
                          </a:solidFill>
                          <a:effectLst/>
                        </a:rPr>
                        <a:t>并行，</a:t>
                      </a:r>
                      <a:r>
                        <a:rPr lang="en-US" sz="1200" b="1" kern="100" dirty="0" err="1">
                          <a:solidFill>
                            <a:schemeClr val="tx1"/>
                          </a:solidFill>
                          <a:effectLst/>
                        </a:rPr>
                        <a:t>OpenACC</a:t>
                      </a:r>
                      <a:r>
                        <a:rPr lang="en-US" sz="1200" b="1" kern="100" dirty="0">
                          <a:solidFill>
                            <a:schemeClr val="tx1"/>
                          </a:solidFill>
                          <a:effectLst/>
                        </a:rPr>
                        <a:t>/</a:t>
                      </a:r>
                      <a:r>
                        <a:rPr lang="en-US" sz="1200" b="1" kern="100" dirty="0" err="1">
                          <a:solidFill>
                            <a:schemeClr val="tx1"/>
                          </a:solidFill>
                          <a:effectLst/>
                        </a:rPr>
                        <a:t>Athread</a:t>
                      </a:r>
                      <a:r>
                        <a:rPr lang="zh-CN" sz="1200" b="1" kern="100" dirty="0">
                          <a:solidFill>
                            <a:schemeClr val="tx1"/>
                          </a:solidFill>
                          <a:effectLst/>
                        </a:rPr>
                        <a:t>并行</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a:solidFill>
                            <a:schemeClr val="tx1"/>
                          </a:solidFill>
                          <a:effectLst/>
                        </a:rPr>
                        <a:t>432 CGs</a:t>
                      </a:r>
                      <a:r>
                        <a:rPr lang="zh-CN" sz="1200" b="1" kern="100">
                          <a:solidFill>
                            <a:schemeClr val="tx1"/>
                          </a:solidFill>
                          <a:effectLst/>
                        </a:rPr>
                        <a:t>（</a:t>
                      </a:r>
                      <a:r>
                        <a:rPr lang="en-US" sz="1200" b="1" kern="100">
                          <a:solidFill>
                            <a:schemeClr val="tx1"/>
                          </a:solidFill>
                          <a:effectLst/>
                        </a:rPr>
                        <a:t>1 MPE + 64CPEs</a:t>
                      </a:r>
                      <a:r>
                        <a:rPr lang="zh-CN" sz="1200" b="1" kern="100">
                          <a:solidFill>
                            <a:schemeClr val="tx1"/>
                          </a:solidFill>
                          <a:effectLst/>
                        </a:rPr>
                        <a:t>）</a:t>
                      </a:r>
                      <a:endParaRPr lang="zh-CN" sz="1200" b="1" kern="10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线程级扩展</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2.98</a:t>
                      </a:r>
                      <a:r>
                        <a:rPr lang="zh-CN" sz="1200" b="1" kern="100" dirty="0">
                          <a:solidFill>
                            <a:schemeClr val="tx1"/>
                          </a:solidFill>
                          <a:effectLst/>
                        </a:rPr>
                        <a:t>倍（</a:t>
                      </a:r>
                      <a:r>
                        <a:rPr lang="en-US" sz="1200" b="1" kern="100" dirty="0">
                          <a:solidFill>
                            <a:schemeClr val="tx1"/>
                          </a:solidFill>
                          <a:effectLst/>
                        </a:rPr>
                        <a:t>36 CGs</a:t>
                      </a:r>
                      <a:r>
                        <a:rPr lang="zh-CN" sz="1200" b="1" kern="100" dirty="0">
                          <a:solidFill>
                            <a:schemeClr val="tx1"/>
                          </a:solidFill>
                          <a:effectLst/>
                        </a:rPr>
                        <a:t>）</a:t>
                      </a:r>
                      <a:r>
                        <a:rPr lang="en-US" sz="1200" b="1" kern="100" dirty="0">
                          <a:solidFill>
                            <a:schemeClr val="tx1"/>
                          </a:solidFill>
                          <a:effectLst/>
                        </a:rPr>
                        <a:t>with Fortran36</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rgbClr val="FF0000"/>
                          </a:solidFill>
                          <a:effectLst/>
                        </a:rPr>
                        <a:t>1 - 5,9,10</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098329"/>
                  </a:ext>
                </a:extLst>
              </a:tr>
              <a:tr h="482952">
                <a:tc>
                  <a:txBody>
                    <a:bodyPr/>
                    <a:lstStyle/>
                    <a:p>
                      <a:pPr marL="0" indent="0" algn="ctr" defTabSz="914400" rtl="0" eaLnBrk="1" latinLnBrk="0" hangingPunct="1">
                        <a:spcAft>
                          <a:spcPts val="0"/>
                        </a:spcAft>
                        <a:tabLst>
                          <a:tab pos="822325" algn="l"/>
                        </a:tabLst>
                      </a:pPr>
                      <a:r>
                        <a:rPr lang="zh-CN" sz="1200" b="1" kern="100" dirty="0">
                          <a:solidFill>
                            <a:schemeClr val="tx1"/>
                          </a:solidFill>
                          <a:effectLst/>
                        </a:rPr>
                        <a:t>单核及多线程并行化软件</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dirty="0">
                          <a:solidFill>
                            <a:schemeClr val="tx1"/>
                          </a:solidFill>
                          <a:effectLst/>
                        </a:rPr>
                        <a:t>多核高性能计算平台</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MPI</a:t>
                      </a:r>
                      <a:r>
                        <a:rPr lang="zh-CN" sz="1200" b="1" kern="100" dirty="0">
                          <a:solidFill>
                            <a:schemeClr val="tx1"/>
                          </a:solidFill>
                          <a:effectLst/>
                        </a:rPr>
                        <a:t>并行，</a:t>
                      </a:r>
                      <a:endParaRPr lang="en-US" altLang="zh-CN" sz="1200" b="1" kern="100" dirty="0">
                        <a:solidFill>
                          <a:schemeClr val="tx1"/>
                        </a:solidFill>
                        <a:effectLst/>
                      </a:endParaRPr>
                    </a:p>
                    <a:p>
                      <a:pPr marL="0" indent="0" algn="ctr" defTabSz="914400" rtl="0" eaLnBrk="1" latinLnBrk="0" hangingPunct="1">
                        <a:spcAft>
                          <a:spcPts val="0"/>
                        </a:spcAft>
                      </a:pPr>
                      <a:r>
                        <a:rPr lang="en-US" sz="1200" b="1" kern="100" dirty="0" err="1">
                          <a:solidFill>
                            <a:schemeClr val="tx1"/>
                          </a:solidFill>
                          <a:effectLst/>
                        </a:rPr>
                        <a:t>OpenMP</a:t>
                      </a:r>
                      <a:r>
                        <a:rPr lang="zh-CN" sz="1200" b="1" kern="100" dirty="0">
                          <a:solidFill>
                            <a:schemeClr val="tx1"/>
                          </a:solidFill>
                          <a:effectLst/>
                        </a:rPr>
                        <a:t>循环并行</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864</a:t>
                      </a:r>
                      <a:r>
                        <a:rPr lang="zh-CN" sz="1200" b="1" kern="100" dirty="0">
                          <a:solidFill>
                            <a:schemeClr val="tx1"/>
                          </a:solidFill>
                          <a:effectLst/>
                        </a:rPr>
                        <a:t>核</a:t>
                      </a:r>
                      <a:r>
                        <a:rPr lang="en-US" sz="1200" b="1" kern="100" dirty="0">
                          <a:solidFill>
                            <a:schemeClr val="tx1"/>
                          </a:solidFill>
                          <a:effectLst/>
                        </a:rPr>
                        <a:t>CPU</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zh-CN" sz="1200" b="1" kern="100">
                          <a:solidFill>
                            <a:schemeClr val="tx1"/>
                          </a:solidFill>
                          <a:effectLst/>
                        </a:rPr>
                        <a:t>线程级扩展</a:t>
                      </a:r>
                      <a:endParaRPr lang="zh-CN" sz="1200" b="1" kern="10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chemeClr val="tx1"/>
                          </a:solidFill>
                          <a:effectLst/>
                        </a:rPr>
                        <a:t>14.7</a:t>
                      </a:r>
                      <a:r>
                        <a:rPr lang="zh-CN" sz="1200" b="1" kern="100" dirty="0">
                          <a:solidFill>
                            <a:schemeClr val="tx1"/>
                          </a:solidFill>
                          <a:effectLst/>
                        </a:rPr>
                        <a:t>倍（</a:t>
                      </a:r>
                      <a:r>
                        <a:rPr lang="en-US" sz="1200" b="1" kern="100" dirty="0">
                          <a:solidFill>
                            <a:schemeClr val="tx1"/>
                          </a:solidFill>
                          <a:effectLst/>
                        </a:rPr>
                        <a:t>576</a:t>
                      </a:r>
                      <a:r>
                        <a:rPr lang="zh-CN" sz="1200" b="1" kern="100" dirty="0">
                          <a:solidFill>
                            <a:schemeClr val="tx1"/>
                          </a:solidFill>
                          <a:effectLst/>
                        </a:rPr>
                        <a:t>核）</a:t>
                      </a:r>
                      <a:r>
                        <a:rPr lang="en-US" sz="1200" b="1" kern="100" dirty="0">
                          <a:solidFill>
                            <a:schemeClr val="tx1"/>
                          </a:solidFill>
                          <a:effectLst/>
                        </a:rPr>
                        <a:t>with Fortran36</a:t>
                      </a:r>
                      <a:endParaRPr lang="zh-CN" sz="1200" b="1" kern="100" dirty="0">
                        <a:solidFill>
                          <a:schemeClr val="tx1"/>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1200" b="1" kern="100" dirty="0">
                          <a:solidFill>
                            <a:srgbClr val="FF0000"/>
                          </a:solidFill>
                          <a:effectLst/>
                        </a:rPr>
                        <a:t>1 - 5</a:t>
                      </a:r>
                      <a:endParaRPr lang="zh-CN" sz="1200" b="1" kern="100" dirty="0">
                        <a:solidFill>
                          <a:srgbClr val="FF0000"/>
                        </a:solidFill>
                        <a:effectLst/>
                        <a:latin typeface="+mn-lt"/>
                        <a:ea typeface="+mn-ea"/>
                        <a:cs typeface="+mn-cs"/>
                      </a:endParaRPr>
                    </a:p>
                  </a:txBody>
                  <a:tcPr marL="61617" marR="616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466527"/>
                  </a:ext>
                </a:extLst>
              </a:tr>
            </a:tbl>
          </a:graphicData>
        </a:graphic>
      </p:graphicFrame>
      <p:sp>
        <p:nvSpPr>
          <p:cNvPr id="3" name="矩形 2"/>
          <p:cNvSpPr/>
          <p:nvPr/>
        </p:nvSpPr>
        <p:spPr>
          <a:xfrm>
            <a:off x="235933" y="5442151"/>
            <a:ext cx="8856984" cy="1015663"/>
          </a:xfrm>
          <a:prstGeom prst="rect">
            <a:avLst/>
          </a:prstGeom>
        </p:spPr>
        <p:txBody>
          <a:bodyPr wrap="square">
            <a:spAutoFit/>
          </a:bodyPr>
          <a:lstStyle/>
          <a:p>
            <a:pPr algn="just"/>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主要优化方法</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spcAft>
                <a:spcPts val="0"/>
              </a:spcAft>
            </a:pP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面向</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cache-aware</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的混合并行区域划分策略； </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2. PGAMAP</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进程映射方案；</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基于非阻塞消息传递的通信与计算隐式重叠方法；</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基于大内存计算平台的多层检查点数据恢复策略；</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基于互斥锁的自旋式细粒度同步方法；</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基于持久通信的</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MPI/OpenMP</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重叠通信；</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7. CPU</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多线程加速与</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热点加速；</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8.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基于共享内存通信的线程动态映射机制 </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9.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面向</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SW26010</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处理器架构的数据布局优化；</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10. </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面向神威太湖之光的 </a:t>
            </a:r>
            <a:r>
              <a:rPr lang="en-US" altLang="zh-CN" sz="1200" kern="100" dirty="0" err="1">
                <a:latin typeface="微软雅黑" panose="020B0503020204020204" pitchFamily="34" charset="-122"/>
                <a:ea typeface="微软雅黑" panose="020B0503020204020204" pitchFamily="34" charset="-122"/>
                <a:cs typeface="Times New Roman" panose="02020603050405020304" pitchFamily="18" charset="0"/>
              </a:rPr>
              <a:t>swHPFM</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分层并行优化方法</a:t>
            </a:r>
          </a:p>
        </p:txBody>
      </p:sp>
      <p:sp>
        <p:nvSpPr>
          <p:cNvPr id="4" name="文本框 3"/>
          <p:cNvSpPr txBox="1"/>
          <p:nvPr/>
        </p:nvSpPr>
        <p:spPr>
          <a:xfrm>
            <a:off x="923978" y="226101"/>
            <a:ext cx="2964273" cy="646331"/>
          </a:xfrm>
          <a:prstGeom prst="rect">
            <a:avLst/>
          </a:prstGeom>
          <a:noFill/>
        </p:spPr>
        <p:txBody>
          <a:bodyPr wrap="none" rtlCol="0">
            <a:spAutoFit/>
          </a:bodyPr>
          <a:lstStyle/>
          <a:p>
            <a:r>
              <a:rPr lang="zh-CN" altLang="en-US" sz="3600" b="1" dirty="0">
                <a:solidFill>
                  <a:srgbClr val="365A9C"/>
                </a:solidFill>
              </a:rPr>
              <a:t>并行优化方法</a:t>
            </a:r>
            <a:endParaRPr lang="en-US" altLang="zh-CN" sz="3600" b="1" dirty="0">
              <a:solidFill>
                <a:srgbClr val="365A9C"/>
              </a:solidFill>
            </a:endParaRPr>
          </a:p>
        </p:txBody>
      </p:sp>
      <p:sp>
        <p:nvSpPr>
          <p:cNvPr id="5" name="矩形 4"/>
          <p:cNvSpPr/>
          <p:nvPr/>
        </p:nvSpPr>
        <p:spPr>
          <a:xfrm>
            <a:off x="304578" y="997923"/>
            <a:ext cx="8564435" cy="757130"/>
          </a:xfrm>
          <a:prstGeom prst="rect">
            <a:avLst/>
          </a:prstGeom>
        </p:spPr>
        <p:txBody>
          <a:bodyPr wrap="square">
            <a:spAutoFit/>
          </a:bodyPr>
          <a:lstStyle/>
          <a:p>
            <a:pPr marL="285750" indent="-285750">
              <a:lnSpc>
                <a:spcPct val="120000"/>
              </a:lnSpc>
              <a:buClr>
                <a:srgbClr val="FF0000"/>
              </a:buClr>
              <a:buFont typeface="Wingdings" panose="05000000000000000000" pitchFamily="2" charset="2"/>
              <a:buChar char="u"/>
            </a:pPr>
            <a:r>
              <a:rPr lang="zh-CN" altLang="en-US" b="1" dirty="0">
                <a:solidFill>
                  <a:srgbClr val="0000FF"/>
                </a:solidFill>
                <a:latin typeface="Times New Roman" panose="02020603050405020304" pitchFamily="18" charset="0"/>
                <a:cs typeface="Times New Roman" panose="02020603050405020304" pitchFamily="18" charset="0"/>
              </a:rPr>
              <a:t>提出了分层弹性映射、通信与计算并行、异构加速、访存优化</a:t>
            </a:r>
            <a:r>
              <a:rPr lang="en-US" altLang="zh-CN" b="1" dirty="0">
                <a:solidFill>
                  <a:srgbClr val="0000FF"/>
                </a:solidFill>
                <a:latin typeface="Times New Roman" panose="02020603050405020304" pitchFamily="18" charset="0"/>
                <a:cs typeface="Times New Roman" panose="02020603050405020304" pitchFamily="18" charset="0"/>
              </a:rPr>
              <a:t>4</a:t>
            </a:r>
            <a:r>
              <a:rPr lang="zh-CN" altLang="en-US" b="1" dirty="0">
                <a:solidFill>
                  <a:srgbClr val="0000FF"/>
                </a:solidFill>
                <a:latin typeface="Times New Roman" panose="02020603050405020304" pitchFamily="18" charset="0"/>
                <a:cs typeface="Times New Roman" panose="02020603050405020304" pitchFamily="18" charset="0"/>
              </a:rPr>
              <a:t>大类、</a:t>
            </a:r>
            <a:r>
              <a:rPr lang="en-US" altLang="zh-CN" b="1" dirty="0">
                <a:solidFill>
                  <a:srgbClr val="0000FF"/>
                </a:solidFill>
                <a:latin typeface="Times New Roman" panose="02020603050405020304" pitchFamily="18" charset="0"/>
                <a:cs typeface="Times New Roman" panose="02020603050405020304" pitchFamily="18" charset="0"/>
              </a:rPr>
              <a:t>16</a:t>
            </a:r>
            <a:r>
              <a:rPr lang="zh-CN" altLang="en-US" b="1" dirty="0">
                <a:solidFill>
                  <a:srgbClr val="0000FF"/>
                </a:solidFill>
                <a:latin typeface="Times New Roman" panose="02020603050405020304" pitchFamily="18" charset="0"/>
                <a:cs typeface="Times New Roman" panose="02020603050405020304" pitchFamily="18" charset="0"/>
              </a:rPr>
              <a:t>种具体优化方法，求解器整体并行效率提升显著</a:t>
            </a:r>
          </a:p>
        </p:txBody>
      </p:sp>
    </p:spTree>
    <p:extLst>
      <p:ext uri="{BB962C8B-B14F-4D97-AF65-F5344CB8AC3E}">
        <p14:creationId xmlns:p14="http://schemas.microsoft.com/office/powerpoint/2010/main" val="368988607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890809" cy="646331"/>
          </a:xfrm>
          <a:prstGeom prst="rect">
            <a:avLst/>
          </a:prstGeom>
          <a:noFill/>
        </p:spPr>
        <p:txBody>
          <a:bodyPr wrap="none" rtlCol="0">
            <a:spAutoFit/>
          </a:bodyPr>
          <a:lstStyle/>
          <a:p>
            <a:r>
              <a:rPr lang="zh-CN" altLang="en-US" sz="3600" b="1" dirty="0">
                <a:solidFill>
                  <a:srgbClr val="365A9C"/>
                </a:solidFill>
              </a:rPr>
              <a:t>处理器级优化效果</a:t>
            </a:r>
          </a:p>
        </p:txBody>
      </p:sp>
      <p:graphicFrame>
        <p:nvGraphicFramePr>
          <p:cNvPr id="12" name="表格 11">
            <a:extLst>
              <a:ext uri="{FF2B5EF4-FFF2-40B4-BE49-F238E27FC236}">
                <a16:creationId xmlns:a16="http://schemas.microsoft.com/office/drawing/2014/main" id="{C1CD8BC9-497D-4F72-BBAB-365C2B544E66}"/>
              </a:ext>
            </a:extLst>
          </p:cNvPr>
          <p:cNvGraphicFramePr>
            <a:graphicFrameLocks noGrp="1"/>
          </p:cNvGraphicFramePr>
          <p:nvPr/>
        </p:nvGraphicFramePr>
        <p:xfrm>
          <a:off x="593438" y="2209800"/>
          <a:ext cx="7981031" cy="2438400"/>
        </p:xfrm>
        <a:graphic>
          <a:graphicData uri="http://schemas.openxmlformats.org/drawingml/2006/table">
            <a:tbl>
              <a:tblPr firstRow="1" firstCol="1" bandRow="1">
                <a:tableStyleId>{0E3FDE45-AF77-4B5C-9715-49D594BDF05E}</a:tableStyleId>
              </a:tblPr>
              <a:tblGrid>
                <a:gridCol w="1742133">
                  <a:extLst>
                    <a:ext uri="{9D8B030D-6E8A-4147-A177-3AD203B41FA5}">
                      <a16:colId xmlns:a16="http://schemas.microsoft.com/office/drawing/2014/main" val="2073128920"/>
                    </a:ext>
                  </a:extLst>
                </a:gridCol>
                <a:gridCol w="2121305">
                  <a:extLst>
                    <a:ext uri="{9D8B030D-6E8A-4147-A177-3AD203B41FA5}">
                      <a16:colId xmlns:a16="http://schemas.microsoft.com/office/drawing/2014/main" val="1083122951"/>
                    </a:ext>
                  </a:extLst>
                </a:gridCol>
                <a:gridCol w="1390020">
                  <a:extLst>
                    <a:ext uri="{9D8B030D-6E8A-4147-A177-3AD203B41FA5}">
                      <a16:colId xmlns:a16="http://schemas.microsoft.com/office/drawing/2014/main" val="3706471361"/>
                    </a:ext>
                  </a:extLst>
                </a:gridCol>
                <a:gridCol w="1572630">
                  <a:extLst>
                    <a:ext uri="{9D8B030D-6E8A-4147-A177-3AD203B41FA5}">
                      <a16:colId xmlns:a16="http://schemas.microsoft.com/office/drawing/2014/main" val="3151573094"/>
                    </a:ext>
                  </a:extLst>
                </a:gridCol>
                <a:gridCol w="1154943">
                  <a:extLst>
                    <a:ext uri="{9D8B030D-6E8A-4147-A177-3AD203B41FA5}">
                      <a16:colId xmlns:a16="http://schemas.microsoft.com/office/drawing/2014/main" val="140856884"/>
                    </a:ext>
                  </a:extLst>
                </a:gridCol>
              </a:tblGrid>
              <a:tr h="0">
                <a:tc>
                  <a:txBody>
                    <a:bodyPr/>
                    <a:lstStyle/>
                    <a:p>
                      <a:pPr algn="ctr">
                        <a:spcAft>
                          <a:spcPts val="0"/>
                        </a:spcAft>
                      </a:pP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dirty="0">
                          <a:effectLst/>
                        </a:rPr>
                        <a:t>指标</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a:effectLst/>
                        </a:rPr>
                        <a:t>优化前</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a:effectLst/>
                        </a:rPr>
                        <a:t>优化后</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a:effectLst/>
                        </a:rPr>
                        <a:t>相对提升（下降）</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7613698"/>
                  </a:ext>
                </a:extLst>
              </a:tr>
              <a:tr h="0">
                <a:tc>
                  <a:txBody>
                    <a:bodyPr/>
                    <a:lstStyle/>
                    <a:p>
                      <a:pPr algn="ctr">
                        <a:spcAft>
                          <a:spcPts val="0"/>
                        </a:spcAft>
                      </a:pPr>
                      <a:r>
                        <a:rPr lang="zh-CN" altLang="en-US" sz="1600" kern="100" dirty="0">
                          <a:effectLst/>
                        </a:rPr>
                        <a:t>指令数优化</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dirty="0">
                          <a:effectLst/>
                        </a:rPr>
                        <a:t>指令数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dirty="0">
                          <a:effectLst/>
                        </a:rPr>
                        <a:t>38,534G</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dirty="0">
                          <a:effectLst/>
                        </a:rPr>
                        <a:t>13,976G</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a:effectLst/>
                        </a:rPr>
                        <a:t>-63.73%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3888261"/>
                  </a:ext>
                </a:extLst>
              </a:tr>
              <a:tr h="0">
                <a:tc rowSpan="3">
                  <a:txBody>
                    <a:bodyPr/>
                    <a:lstStyle/>
                    <a:p>
                      <a:pPr algn="ctr">
                        <a:spcAft>
                          <a:spcPts val="0"/>
                        </a:spcAft>
                      </a:pPr>
                      <a:r>
                        <a:rPr lang="zh-CN" altLang="en-US" sz="1600" kern="100" dirty="0">
                          <a:effectLst/>
                        </a:rPr>
                        <a:t>流水优化</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每周期指令数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0.66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0.82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a:effectLst/>
                        </a:rPr>
                        <a:t>24.24%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701278"/>
                  </a:ext>
                </a:extLst>
              </a:tr>
              <a:tr h="0">
                <a:tc vMerge="1">
                  <a:txBody>
                    <a:bodyPr/>
                    <a:lstStyle/>
                    <a:p>
                      <a:pPr algn="ctr">
                        <a:spcAft>
                          <a:spcPts val="0"/>
                        </a:spcAft>
                      </a:pP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单指令暂停周期</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1.16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dirty="0">
                          <a:effectLst/>
                        </a:rPr>
                        <a:t>-25.86%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647871"/>
                  </a:ext>
                </a:extLst>
              </a:tr>
              <a:tr h="0">
                <a:tc vMerge="1">
                  <a:txBody>
                    <a:bodyPr/>
                    <a:lstStyle/>
                    <a:p>
                      <a:pPr algn="ctr">
                        <a:spcAft>
                          <a:spcPts val="0"/>
                        </a:spcAft>
                      </a:pP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流水中断率</a:t>
                      </a:r>
                      <a:r>
                        <a:rPr lang="en-US" sz="1600" kern="0">
                          <a:effectLst/>
                        </a:rPr>
                        <a:t>(frontend/backend)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76.25%/51.36%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70.76%/44.97%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-8%/-12%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38435962"/>
                  </a:ext>
                </a:extLst>
              </a:tr>
              <a:tr h="0">
                <a:tc>
                  <a:txBody>
                    <a:bodyPr/>
                    <a:lstStyle/>
                    <a:p>
                      <a:pPr algn="ctr">
                        <a:spcAft>
                          <a:spcPts val="0"/>
                        </a:spcAft>
                      </a:pPr>
                      <a:r>
                        <a:rPr lang="zh-CN" altLang="en-US" sz="1600" kern="100" dirty="0">
                          <a:effectLst/>
                        </a:rPr>
                        <a:t>访存优化</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cache</a:t>
                      </a:r>
                      <a:r>
                        <a:rPr lang="zh-CN" sz="1600" kern="0">
                          <a:effectLst/>
                        </a:rPr>
                        <a:t>命中率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52.46%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64.79%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dirty="0">
                          <a:effectLst/>
                        </a:rPr>
                        <a:t>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3822882"/>
                  </a:ext>
                </a:extLst>
              </a:tr>
              <a:tr h="0">
                <a:tc>
                  <a:txBody>
                    <a:bodyPr/>
                    <a:lstStyle/>
                    <a:p>
                      <a:pPr algn="ctr">
                        <a:spcAft>
                          <a:spcPts val="0"/>
                        </a:spcAft>
                      </a:pPr>
                      <a:r>
                        <a:rPr lang="zh-CN" altLang="en-US" sz="1600" kern="100" dirty="0">
                          <a:effectLst/>
                        </a:rPr>
                        <a:t>时间性能</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执行时间</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710.5s</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209.2s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dirty="0">
                          <a:effectLst/>
                        </a:rPr>
                        <a:t>-70.56%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79436043"/>
                  </a:ext>
                </a:extLst>
              </a:tr>
              <a:tr h="0">
                <a:tc>
                  <a:txBody>
                    <a:bodyPr/>
                    <a:lstStyle/>
                    <a:p>
                      <a:pPr algn="ctr">
                        <a:spcAft>
                          <a:spcPts val="0"/>
                        </a:spcAft>
                      </a:pPr>
                      <a:r>
                        <a:rPr lang="zh-CN" altLang="en-US" sz="1600" kern="100" dirty="0">
                          <a:effectLst/>
                        </a:rPr>
                        <a:t>空间性能</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rPr>
                        <a:t>内存占用</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latinLnBrk="0" hangingPunct="1">
                        <a:spcAft>
                          <a:spcPts val="0"/>
                        </a:spcAft>
                      </a:pPr>
                      <a:r>
                        <a:rPr lang="en-US" altLang="zh-CN" sz="1600" kern="0" dirty="0">
                          <a:effectLst/>
                        </a:rPr>
                        <a:t> 1537MB</a:t>
                      </a:r>
                      <a:endParaRPr lang="zh-CN" altLang="en-US" sz="1600" kern="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algn="ctr" defTabSz="914400" rtl="0" eaLnBrk="1" latinLnBrk="0" hangingPunct="1">
                        <a:spcAft>
                          <a:spcPts val="0"/>
                        </a:spcAft>
                      </a:pPr>
                      <a:r>
                        <a:rPr lang="en-US" altLang="zh-CN" sz="1600" kern="0" dirty="0">
                          <a:effectLst/>
                        </a:rPr>
                        <a:t>815MB</a:t>
                      </a:r>
                      <a:endParaRPr lang="zh-CN" altLang="en-US" sz="1600" kern="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altLang="zh-CN" sz="1600" kern="100" dirty="0">
                          <a:effectLst/>
                        </a:rPr>
                        <a:t>-46.97%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2149913"/>
                  </a:ext>
                </a:extLst>
              </a:tr>
            </a:tbl>
          </a:graphicData>
        </a:graphic>
      </p:graphicFrame>
      <p:sp>
        <p:nvSpPr>
          <p:cNvPr id="4" name="矩形 3">
            <a:extLst>
              <a:ext uri="{FF2B5EF4-FFF2-40B4-BE49-F238E27FC236}">
                <a16:creationId xmlns:a16="http://schemas.microsoft.com/office/drawing/2014/main" id="{B399DAC3-B136-4266-B37A-4249D84E9A6E}"/>
              </a:ext>
            </a:extLst>
          </p:cNvPr>
          <p:cNvSpPr/>
          <p:nvPr/>
        </p:nvSpPr>
        <p:spPr>
          <a:xfrm>
            <a:off x="3352130" y="4804605"/>
            <a:ext cx="2161169" cy="369332"/>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 处理器级优化效果</a:t>
            </a:r>
          </a:p>
        </p:txBody>
      </p:sp>
    </p:spTree>
    <p:extLst>
      <p:ext uri="{BB962C8B-B14F-4D97-AF65-F5344CB8AC3E}">
        <p14:creationId xmlns:p14="http://schemas.microsoft.com/office/powerpoint/2010/main" val="36975570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5280613" cy="646331"/>
          </a:xfrm>
          <a:prstGeom prst="rect">
            <a:avLst/>
          </a:prstGeom>
          <a:noFill/>
        </p:spPr>
        <p:txBody>
          <a:bodyPr wrap="none" rtlCol="0">
            <a:spAutoFit/>
          </a:bodyPr>
          <a:lstStyle/>
          <a:p>
            <a:r>
              <a:rPr lang="zh-CN" altLang="en-US" sz="3600" b="1" dirty="0">
                <a:solidFill>
                  <a:srgbClr val="365A9C"/>
                </a:solidFill>
              </a:rPr>
              <a:t>众核多线程映射优化研究</a:t>
            </a:r>
          </a:p>
        </p:txBody>
      </p:sp>
      <p:graphicFrame>
        <p:nvGraphicFramePr>
          <p:cNvPr id="5" name="对象 4">
            <a:extLst>
              <a:ext uri="{FF2B5EF4-FFF2-40B4-BE49-F238E27FC236}">
                <a16:creationId xmlns:a16="http://schemas.microsoft.com/office/drawing/2014/main" id="{D25DE025-0EDE-48F5-8380-EEA3C351C8BC}"/>
              </a:ext>
            </a:extLst>
          </p:cNvPr>
          <p:cNvGraphicFramePr>
            <a:graphicFrameLocks noChangeAspect="1"/>
          </p:cNvGraphicFramePr>
          <p:nvPr>
            <p:extLst>
              <p:ext uri="{D42A27DB-BD31-4B8C-83A1-F6EECF244321}">
                <p14:modId xmlns:p14="http://schemas.microsoft.com/office/powerpoint/2010/main" val="2754778231"/>
              </p:ext>
            </p:extLst>
          </p:nvPr>
        </p:nvGraphicFramePr>
        <p:xfrm>
          <a:off x="4665328" y="804207"/>
          <a:ext cx="4288301" cy="5827692"/>
        </p:xfrm>
        <a:graphic>
          <a:graphicData uri="http://schemas.openxmlformats.org/presentationml/2006/ole">
            <mc:AlternateContent xmlns:mc="http://schemas.openxmlformats.org/markup-compatibility/2006">
              <mc:Choice xmlns:v="urn:schemas-microsoft-com:vml" Requires="v">
                <p:oleObj spid="_x0000_s28806" name="Visio" r:id="rId4" imgW="5324607" imgH="7220092" progId="Visio.Drawing.15">
                  <p:embed/>
                </p:oleObj>
              </mc:Choice>
              <mc:Fallback>
                <p:oleObj name="Visio" r:id="rId4" imgW="5324607" imgH="7220092" progId="Visio.Drawing.15">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328" y="804207"/>
                        <a:ext cx="4288301" cy="5827692"/>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A3C35ED2-9AED-4DBF-80E8-AFBF8B6AD622}"/>
              </a:ext>
            </a:extLst>
          </p:cNvPr>
          <p:cNvSpPr txBox="1"/>
          <p:nvPr/>
        </p:nvSpPr>
        <p:spPr>
          <a:xfrm>
            <a:off x="527448" y="2228259"/>
            <a:ext cx="3796903" cy="1675459"/>
          </a:xfrm>
          <a:prstGeom prst="rect">
            <a:avLst/>
          </a:prstGeom>
          <a:noFill/>
        </p:spPr>
        <p:txBody>
          <a:bodyPr wrap="square" rtlCol="0">
            <a:spAutoFit/>
          </a:bodyPr>
          <a:lstStyle/>
          <a:p>
            <a:pPr marL="342900" indent="-342900">
              <a:lnSpc>
                <a:spcPts val="2100"/>
              </a:lnSpc>
              <a:buClr>
                <a:schemeClr val="accent1"/>
              </a:buClr>
              <a:buFont typeface="Wingdings" panose="05000000000000000000" pitchFamily="2" charset="2"/>
              <a:buChar char="Ø"/>
            </a:pPr>
            <a:r>
              <a:rPr lang="zh-CN" altLang="en-US" dirty="0"/>
              <a:t>通信检测模块</a:t>
            </a:r>
            <a:endParaRPr lang="en-US" altLang="zh-CN" dirty="0"/>
          </a:p>
          <a:p>
            <a:pPr lvl="1">
              <a:lnSpc>
                <a:spcPts val="2100"/>
              </a:lnSpc>
            </a:pPr>
            <a:r>
              <a:rPr lang="zh-CN" altLang="zh-CN" sz="1600" dirty="0"/>
              <a:t>基于</a:t>
            </a:r>
            <a:r>
              <a:rPr lang="zh-CN" altLang="en-US" sz="1600" dirty="0"/>
              <a:t>缺</a:t>
            </a:r>
            <a:r>
              <a:rPr lang="zh-CN" altLang="zh-CN" sz="1600" dirty="0"/>
              <a:t>页错误的</a:t>
            </a:r>
            <a:r>
              <a:rPr lang="zh-CN" altLang="en-US" sz="1600" dirty="0"/>
              <a:t>通信量统计</a:t>
            </a:r>
            <a:r>
              <a:rPr lang="zh-CN" altLang="zh-CN" sz="1600" dirty="0"/>
              <a:t>方法</a:t>
            </a:r>
            <a:endParaRPr lang="en-US" altLang="zh-CN" sz="1600" dirty="0"/>
          </a:p>
          <a:p>
            <a:pPr marL="285750" indent="-285750">
              <a:lnSpc>
                <a:spcPts val="2100"/>
              </a:lnSpc>
              <a:buClr>
                <a:schemeClr val="accent1"/>
              </a:buClr>
              <a:buFont typeface="Wingdings" panose="05000000000000000000" pitchFamily="2" charset="2"/>
              <a:buChar char="Ø"/>
            </a:pPr>
            <a:r>
              <a:rPr lang="zh-CN" altLang="en-US" dirty="0"/>
              <a:t> 映射计算模块</a:t>
            </a:r>
            <a:endParaRPr lang="en-US" altLang="zh-CN" dirty="0"/>
          </a:p>
          <a:p>
            <a:pPr lvl="1">
              <a:lnSpc>
                <a:spcPts val="2100"/>
              </a:lnSpc>
            </a:pPr>
            <a:r>
              <a:rPr lang="zh-CN" altLang="en-US" sz="1600" dirty="0"/>
              <a:t>基于平台架构的层次性</a:t>
            </a:r>
            <a:r>
              <a:rPr lang="zh-CN" altLang="zh-CN" sz="1600" dirty="0"/>
              <a:t>图划分算法</a:t>
            </a:r>
            <a:endParaRPr lang="en-US" altLang="zh-CN" sz="1600" dirty="0"/>
          </a:p>
          <a:p>
            <a:pPr marL="342900" indent="-342900">
              <a:lnSpc>
                <a:spcPts val="2100"/>
              </a:lnSpc>
              <a:buClr>
                <a:schemeClr val="accent1"/>
              </a:buClr>
              <a:buFont typeface="Wingdings" panose="05000000000000000000" pitchFamily="2" charset="2"/>
              <a:buChar char="Ø"/>
            </a:pPr>
            <a:r>
              <a:rPr lang="zh-CN" altLang="en-US" dirty="0"/>
              <a:t>迁移及映射控制模块</a:t>
            </a:r>
            <a:endParaRPr lang="en-US" altLang="zh-CN" dirty="0"/>
          </a:p>
          <a:p>
            <a:pPr lvl="1">
              <a:lnSpc>
                <a:spcPts val="2100"/>
              </a:lnSpc>
            </a:pPr>
            <a:r>
              <a:rPr lang="zh-CN" altLang="zh-CN" sz="1600" dirty="0"/>
              <a:t>调用内核函数</a:t>
            </a:r>
            <a:r>
              <a:rPr lang="zh-CN" altLang="en-US" sz="1600" dirty="0"/>
              <a:t>，引入额外控制</a:t>
            </a:r>
            <a:endParaRPr lang="en-US" altLang="zh-CN" sz="1400" dirty="0"/>
          </a:p>
        </p:txBody>
      </p:sp>
      <p:sp>
        <p:nvSpPr>
          <p:cNvPr id="7" name="文本占位符 9">
            <a:extLst>
              <a:ext uri="{FF2B5EF4-FFF2-40B4-BE49-F238E27FC236}">
                <a16:creationId xmlns:a16="http://schemas.microsoft.com/office/drawing/2014/main" id="{11151EE2-6E75-4FA5-8800-B63FE6CF6D45}"/>
              </a:ext>
            </a:extLst>
          </p:cNvPr>
          <p:cNvSpPr txBox="1">
            <a:spLocks/>
          </p:cNvSpPr>
          <p:nvPr/>
        </p:nvSpPr>
        <p:spPr>
          <a:xfrm>
            <a:off x="527448" y="1110525"/>
            <a:ext cx="4563278" cy="1445990"/>
          </a:xfrm>
          <a:prstGeom prst="rect">
            <a:avLst/>
          </a:prstGeom>
        </p:spPr>
        <p:txBody>
          <a:bodyPr vert="horz" lIns="91440" tIns="45720" rIns="91440" bIns="4572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40000"/>
              </a:lnSpc>
              <a:buClr>
                <a:schemeClr val="accent1">
                  <a:lumMod val="75000"/>
                </a:schemeClr>
              </a:buClr>
              <a:buSzPct val="100000"/>
              <a:buFont typeface="Wingdings" panose="05000000000000000000" pitchFamily="2" charset="2"/>
              <a:buChar char="n"/>
            </a:pPr>
            <a:r>
              <a:rPr lang="zh-CN" altLang="en-US" sz="2000" b="1" dirty="0">
                <a:solidFill>
                  <a:schemeClr val="accent1">
                    <a:lumMod val="75000"/>
                  </a:schemeClr>
                </a:solidFill>
                <a:latin typeface="+mn-ea"/>
              </a:rPr>
              <a:t>映射机制流程</a:t>
            </a:r>
            <a:endParaRPr lang="en-US" altLang="zh-CN" sz="2000" b="1" dirty="0">
              <a:solidFill>
                <a:schemeClr val="accent1">
                  <a:lumMod val="75000"/>
                </a:schemeClr>
              </a:solidFill>
              <a:latin typeface="+mn-ea"/>
            </a:endParaRPr>
          </a:p>
          <a:p>
            <a:pPr algn="just">
              <a:lnSpc>
                <a:spcPct val="140000"/>
              </a:lnSpc>
              <a:buClr>
                <a:schemeClr val="accent1">
                  <a:lumMod val="75000"/>
                </a:schemeClr>
              </a:buClr>
              <a:buSzPct val="100000"/>
            </a:pPr>
            <a:r>
              <a:rPr lang="zh-CN" altLang="en-US" sz="2000" dirty="0"/>
              <a:t>使通信频繁的线程运行在物理接近的核</a:t>
            </a:r>
          </a:p>
        </p:txBody>
      </p:sp>
      <p:graphicFrame>
        <p:nvGraphicFramePr>
          <p:cNvPr id="8" name="图表 7">
            <a:extLst>
              <a:ext uri="{FF2B5EF4-FFF2-40B4-BE49-F238E27FC236}">
                <a16:creationId xmlns:a16="http://schemas.microsoft.com/office/drawing/2014/main" id="{0CB6CD0C-30C9-47A6-ABCD-AF326D8796F3}"/>
              </a:ext>
            </a:extLst>
          </p:cNvPr>
          <p:cNvGraphicFramePr>
            <a:graphicFrameLocks/>
          </p:cNvGraphicFramePr>
          <p:nvPr>
            <p:extLst>
              <p:ext uri="{D42A27DB-BD31-4B8C-83A1-F6EECF244321}">
                <p14:modId xmlns:p14="http://schemas.microsoft.com/office/powerpoint/2010/main" val="2904365552"/>
              </p:ext>
            </p:extLst>
          </p:nvPr>
        </p:nvGraphicFramePr>
        <p:xfrm>
          <a:off x="95250" y="4027543"/>
          <a:ext cx="4478673" cy="249224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82059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1591" y="4635420"/>
            <a:ext cx="2099486" cy="523220"/>
          </a:xfrm>
          <a:prstGeom prst="rect">
            <a:avLst/>
          </a:prstGeom>
          <a:noFill/>
        </p:spPr>
        <p:txBody>
          <a:bodyPr wrap="square" rtlCol="0" anchor="t">
            <a:spAutoFit/>
          </a:bodyPr>
          <a:lstStyle/>
          <a:p>
            <a:pPr marL="342900" indent="-342900">
              <a:lnSpc>
                <a:spcPct val="140000"/>
              </a:lnSpc>
              <a:spcBef>
                <a:spcPts val="600"/>
              </a:spcBef>
              <a:spcAft>
                <a:spcPts val="600"/>
              </a:spcAft>
              <a:buFont typeface="Wingdings" panose="05000000000000000000" pitchFamily="2" charset="2"/>
              <a:buChar char="p"/>
            </a:pPr>
            <a:r>
              <a:rPr lang="en-US" altLang="zh-CN"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MIC</a:t>
            </a: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异构</a:t>
            </a:r>
            <a:r>
              <a:rPr lang="zh-CN" altLang="en-US"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优化</a:t>
            </a:r>
            <a:endParaRPr lang="en-US" altLang="zh-CN"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923978" y="226101"/>
            <a:ext cx="2964273" cy="646331"/>
          </a:xfrm>
          <a:prstGeom prst="rect">
            <a:avLst/>
          </a:prstGeom>
          <a:noFill/>
        </p:spPr>
        <p:txBody>
          <a:bodyPr wrap="none" rtlCol="0">
            <a:spAutoFit/>
          </a:bodyPr>
          <a:lstStyle/>
          <a:p>
            <a:r>
              <a:rPr lang="zh-CN" altLang="en-US" sz="3600" b="1" dirty="0">
                <a:solidFill>
                  <a:srgbClr val="365A9C"/>
                </a:solidFill>
              </a:rPr>
              <a:t>异构优化效果</a:t>
            </a:r>
          </a:p>
        </p:txBody>
      </p:sp>
      <p:sp>
        <p:nvSpPr>
          <p:cNvPr id="75" name="文本框 74">
            <a:extLst>
              <a:ext uri="{FF2B5EF4-FFF2-40B4-BE49-F238E27FC236}">
                <a16:creationId xmlns:a16="http://schemas.microsoft.com/office/drawing/2014/main" id="{4073C014-BCDC-4E49-B571-AD25CB890255}"/>
              </a:ext>
            </a:extLst>
          </p:cNvPr>
          <p:cNvSpPr txBox="1"/>
          <p:nvPr/>
        </p:nvSpPr>
        <p:spPr>
          <a:xfrm>
            <a:off x="5149685" y="4544426"/>
            <a:ext cx="2099486" cy="437940"/>
          </a:xfrm>
          <a:prstGeom prst="rect">
            <a:avLst/>
          </a:prstGeom>
          <a:noFill/>
        </p:spPr>
        <p:txBody>
          <a:bodyPr wrap="square" rtlCol="0" anchor="t">
            <a:spAutoFit/>
          </a:bodyPr>
          <a:lstStyle/>
          <a:p>
            <a:pPr marL="342900" indent="-342900">
              <a:lnSpc>
                <a:spcPct val="140000"/>
              </a:lnSpc>
              <a:spcBef>
                <a:spcPts val="600"/>
              </a:spcBef>
              <a:spcAft>
                <a:spcPts val="600"/>
              </a:spcAft>
              <a:buFont typeface="Wingdings" panose="05000000000000000000" pitchFamily="2" charset="2"/>
              <a:buChar char="p"/>
            </a:pPr>
            <a:r>
              <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优化</a:t>
            </a:r>
            <a:endParaRPr lang="en-US" altLang="zh-CN"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7" name="图片 76">
            <a:extLst>
              <a:ext uri="{FF2B5EF4-FFF2-40B4-BE49-F238E27FC236}">
                <a16:creationId xmlns:a16="http://schemas.microsoft.com/office/drawing/2014/main" id="{672A6FEF-ECFD-4B01-B6D0-5DAAFD2B8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6320" y="4891580"/>
            <a:ext cx="1400145" cy="6240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1" name="图片 80">
            <a:extLst>
              <a:ext uri="{FF2B5EF4-FFF2-40B4-BE49-F238E27FC236}">
                <a16:creationId xmlns:a16="http://schemas.microsoft.com/office/drawing/2014/main" id="{BD5393FB-2560-49EE-B744-F907B03E10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0676" y="5018287"/>
            <a:ext cx="1268876" cy="763368"/>
          </a:xfrm>
          <a:prstGeom prst="rect">
            <a:avLst/>
          </a:prstGeom>
        </p:spPr>
      </p:pic>
      <p:graphicFrame>
        <p:nvGraphicFramePr>
          <p:cNvPr id="12" name="图表 11">
            <a:extLst>
              <a:ext uri="{FF2B5EF4-FFF2-40B4-BE49-F238E27FC236}">
                <a16:creationId xmlns:a16="http://schemas.microsoft.com/office/drawing/2014/main" id="{899BDD42-B248-4A4D-970F-E8DF2C837BC1}"/>
              </a:ext>
            </a:extLst>
          </p:cNvPr>
          <p:cNvGraphicFramePr/>
          <p:nvPr>
            <p:extLst>
              <p:ext uri="{D42A27DB-BD31-4B8C-83A1-F6EECF244321}">
                <p14:modId xmlns:p14="http://schemas.microsoft.com/office/powerpoint/2010/main" val="1233454954"/>
              </p:ext>
            </p:extLst>
          </p:nvPr>
        </p:nvGraphicFramePr>
        <p:xfrm>
          <a:off x="4362387" y="1610001"/>
          <a:ext cx="4714945" cy="27132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对象 13">
            <a:extLst>
              <a:ext uri="{FF2B5EF4-FFF2-40B4-BE49-F238E27FC236}">
                <a16:creationId xmlns:a16="http://schemas.microsoft.com/office/drawing/2014/main" id="{7A0BCDBE-621F-44EC-8A97-DEDDB09EED83}"/>
              </a:ext>
            </a:extLst>
          </p:cNvPr>
          <p:cNvGraphicFramePr>
            <a:graphicFrameLocks noChangeAspect="1"/>
          </p:cNvGraphicFramePr>
          <p:nvPr>
            <p:extLst>
              <p:ext uri="{D42A27DB-BD31-4B8C-83A1-F6EECF244321}">
                <p14:modId xmlns:p14="http://schemas.microsoft.com/office/powerpoint/2010/main" val="4169092712"/>
              </p:ext>
            </p:extLst>
          </p:nvPr>
        </p:nvGraphicFramePr>
        <p:xfrm>
          <a:off x="146050" y="1543050"/>
          <a:ext cx="4452938" cy="3151188"/>
        </p:xfrm>
        <a:graphic>
          <a:graphicData uri="http://schemas.openxmlformats.org/presentationml/2006/ole">
            <mc:AlternateContent xmlns:mc="http://schemas.openxmlformats.org/markup-compatibility/2006">
              <mc:Choice xmlns:v="urn:schemas-microsoft-com:vml" Requires="v">
                <p:oleObj spid="_x0000_s14888" name="图表" r:id="rId7" imgW="4276954" imgH="3024835" progId="Origin50.图表">
                  <p:embed/>
                </p:oleObj>
              </mc:Choice>
              <mc:Fallback>
                <p:oleObj name="图表" r:id="rId7" imgW="4276954" imgH="3024835" progId="Origin50.图表">
                  <p:embed/>
                  <p:pic>
                    <p:nvPicPr>
                      <p:cNvPr id="14" name="对象 13">
                        <a:extLst>
                          <a:ext uri="{FF2B5EF4-FFF2-40B4-BE49-F238E27FC236}">
                            <a16:creationId xmlns:a16="http://schemas.microsoft.com/office/drawing/2014/main" id="{7A0BCDBE-621F-44EC-8A97-DEDDB09EE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 y="1543050"/>
                        <a:ext cx="4452938" cy="3151188"/>
                      </a:xfrm>
                      <a:prstGeom prst="rect">
                        <a:avLst/>
                      </a:prstGeom>
                      <a:noFill/>
                    </p:spPr>
                  </p:pic>
                </p:oleObj>
              </mc:Fallback>
            </mc:AlternateContent>
          </a:graphicData>
        </a:graphic>
      </p:graphicFrame>
      <p:sp>
        <p:nvSpPr>
          <p:cNvPr id="3" name="矩形 2"/>
          <p:cNvSpPr/>
          <p:nvPr/>
        </p:nvSpPr>
        <p:spPr>
          <a:xfrm>
            <a:off x="735112" y="5742186"/>
            <a:ext cx="3864429" cy="307777"/>
          </a:xfrm>
          <a:prstGeom prst="rect">
            <a:avLst/>
          </a:prstGeom>
        </p:spPr>
        <p:txBody>
          <a:bodyPr wrap="square">
            <a:spAutoFit/>
          </a:bodyPr>
          <a:lstStyle/>
          <a:p>
            <a:r>
              <a:rPr lang="zh-CN" altLang="en-US" sz="1400" dirty="0"/>
              <a:t>Intel Xeon Phi Knights Corner MIC （6核）</a:t>
            </a:r>
          </a:p>
        </p:txBody>
      </p:sp>
      <p:sp>
        <p:nvSpPr>
          <p:cNvPr id="10" name="矩形 9"/>
          <p:cNvSpPr/>
          <p:nvPr/>
        </p:nvSpPr>
        <p:spPr>
          <a:xfrm>
            <a:off x="6926652" y="5742186"/>
            <a:ext cx="1439479" cy="307777"/>
          </a:xfrm>
          <a:prstGeom prst="rect">
            <a:avLst/>
          </a:prstGeom>
        </p:spPr>
        <p:txBody>
          <a:bodyPr wrap="square">
            <a:spAutoFit/>
          </a:bodyPr>
          <a:lstStyle/>
          <a:p>
            <a:pPr algn="ctr"/>
            <a:r>
              <a:rPr lang="en-US" altLang="zh-CN" sz="1400" dirty="0"/>
              <a:t>P100</a:t>
            </a:r>
            <a:endParaRPr lang="zh-CN" altLang="en-US" sz="1400" dirty="0"/>
          </a:p>
        </p:txBody>
      </p:sp>
    </p:spTree>
    <p:extLst>
      <p:ext uri="{BB962C8B-B14F-4D97-AF65-F5344CB8AC3E}">
        <p14:creationId xmlns:p14="http://schemas.microsoft.com/office/powerpoint/2010/main" val="9266243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3890809" cy="646331"/>
          </a:xfrm>
          <a:prstGeom prst="rect">
            <a:avLst/>
          </a:prstGeom>
          <a:noFill/>
        </p:spPr>
        <p:txBody>
          <a:bodyPr wrap="none" rtlCol="0">
            <a:spAutoFit/>
          </a:bodyPr>
          <a:lstStyle/>
          <a:p>
            <a:r>
              <a:rPr lang="zh-CN" altLang="en-US" sz="3600" b="1" dirty="0">
                <a:solidFill>
                  <a:srgbClr val="365A9C"/>
                </a:solidFill>
              </a:rPr>
              <a:t>进程映射优化效果</a:t>
            </a:r>
          </a:p>
        </p:txBody>
      </p:sp>
      <p:pic>
        <p:nvPicPr>
          <p:cNvPr id="14" name="图片 13">
            <a:extLst>
              <a:ext uri="{FF2B5EF4-FFF2-40B4-BE49-F238E27FC236}">
                <a16:creationId xmlns:a16="http://schemas.microsoft.com/office/drawing/2014/main" id="{1A14749A-77BE-4F02-875C-02FC87EE2D99}"/>
              </a:ext>
            </a:extLst>
          </p:cNvPr>
          <p:cNvPicPr>
            <a:picLocks noChangeAspect="1"/>
          </p:cNvPicPr>
          <p:nvPr/>
        </p:nvPicPr>
        <p:blipFill>
          <a:blip r:embed="rId3"/>
          <a:stretch>
            <a:fillRect/>
          </a:stretch>
        </p:blipFill>
        <p:spPr>
          <a:xfrm>
            <a:off x="4032054" y="1752262"/>
            <a:ext cx="4982066" cy="2909945"/>
          </a:xfrm>
          <a:prstGeom prst="rect">
            <a:avLst/>
          </a:prstGeom>
        </p:spPr>
      </p:pic>
      <p:graphicFrame>
        <p:nvGraphicFramePr>
          <p:cNvPr id="15" name="图表 14">
            <a:extLst>
              <a:ext uri="{FF2B5EF4-FFF2-40B4-BE49-F238E27FC236}">
                <a16:creationId xmlns:a16="http://schemas.microsoft.com/office/drawing/2014/main" id="{E1AD6AA9-83B2-46D5-8616-40DED8E3278B}"/>
              </a:ext>
            </a:extLst>
          </p:cNvPr>
          <p:cNvGraphicFramePr/>
          <p:nvPr>
            <p:extLst>
              <p:ext uri="{D42A27DB-BD31-4B8C-83A1-F6EECF244321}">
                <p14:modId xmlns:p14="http://schemas.microsoft.com/office/powerpoint/2010/main" val="682674303"/>
              </p:ext>
            </p:extLst>
          </p:nvPr>
        </p:nvGraphicFramePr>
        <p:xfrm>
          <a:off x="133093" y="2030549"/>
          <a:ext cx="3898961" cy="2519970"/>
        </p:xfrm>
        <a:graphic>
          <a:graphicData uri="http://schemas.openxmlformats.org/drawingml/2006/chart">
            <c:chart xmlns:c="http://schemas.openxmlformats.org/drawingml/2006/chart" xmlns:r="http://schemas.openxmlformats.org/officeDocument/2006/relationships" r:id="rId4"/>
          </a:graphicData>
        </a:graphic>
      </p:graphicFrame>
      <p:sp>
        <p:nvSpPr>
          <p:cNvPr id="3" name="矩形 2">
            <a:extLst>
              <a:ext uri="{FF2B5EF4-FFF2-40B4-BE49-F238E27FC236}">
                <a16:creationId xmlns:a16="http://schemas.microsoft.com/office/drawing/2014/main" id="{3A9DC3C4-CA8E-4DDF-8578-678336BBDE8B}"/>
              </a:ext>
            </a:extLst>
          </p:cNvPr>
          <p:cNvSpPr/>
          <p:nvPr/>
        </p:nvSpPr>
        <p:spPr>
          <a:xfrm>
            <a:off x="833338" y="4642917"/>
            <a:ext cx="2749471" cy="338554"/>
          </a:xfrm>
          <a:prstGeom prst="rect">
            <a:avLst/>
          </a:prstGeom>
        </p:spPr>
        <p:txBody>
          <a:bodyPr wrap="none">
            <a:spAutoFit/>
          </a:bodyPr>
          <a:lstStyle/>
          <a:p>
            <a:pPr algn="ctr"/>
            <a:r>
              <a:rPr lang="en-US" altLang="zh-CN" sz="1600" kern="100" dirty="0">
                <a:latin typeface="+mn-ea"/>
                <a:cs typeface="Times New Roman" panose="02020603050405020304" pitchFamily="18" charset="0"/>
              </a:rPr>
              <a:t>Rotor</a:t>
            </a:r>
            <a:r>
              <a:rPr lang="zh-CN" altLang="zh-CN" sz="1600" kern="100" dirty="0">
                <a:latin typeface="+mn-ea"/>
                <a:cs typeface="Times New Roman" panose="02020603050405020304" pitchFamily="18" charset="0"/>
              </a:rPr>
              <a:t>不同映射方案结果对比</a:t>
            </a:r>
            <a:endParaRPr lang="zh-CN" altLang="en-US" sz="1600" kern="100" dirty="0">
              <a:latin typeface="+mn-ea"/>
              <a:cs typeface="Times New Roman" panose="02020603050405020304" pitchFamily="18" charset="0"/>
            </a:endParaRPr>
          </a:p>
        </p:txBody>
      </p:sp>
      <p:sp>
        <p:nvSpPr>
          <p:cNvPr id="16" name="矩形 15">
            <a:extLst>
              <a:ext uri="{FF2B5EF4-FFF2-40B4-BE49-F238E27FC236}">
                <a16:creationId xmlns:a16="http://schemas.microsoft.com/office/drawing/2014/main" id="{537A0385-AB17-4D16-AD4D-7441CAAD0DDE}"/>
              </a:ext>
            </a:extLst>
          </p:cNvPr>
          <p:cNvSpPr/>
          <p:nvPr/>
        </p:nvSpPr>
        <p:spPr>
          <a:xfrm>
            <a:off x="4968265" y="4697485"/>
            <a:ext cx="3082637" cy="338554"/>
          </a:xfrm>
          <a:prstGeom prst="rect">
            <a:avLst/>
          </a:prstGeom>
        </p:spPr>
        <p:txBody>
          <a:bodyPr wrap="square">
            <a:spAutoFit/>
          </a:bodyPr>
          <a:lstStyle/>
          <a:p>
            <a:pPr algn="ctr"/>
            <a:r>
              <a:rPr lang="zh-CN" altLang="en-US" sz="1600" kern="100" dirty="0">
                <a:latin typeface="+mn-ea"/>
                <a:cs typeface="Times New Roman" panose="02020603050405020304" pitchFamily="18" charset="0"/>
              </a:rPr>
              <a:t>进程映射算法整体结构图</a:t>
            </a:r>
          </a:p>
        </p:txBody>
      </p:sp>
    </p:spTree>
    <p:extLst>
      <p:ext uri="{BB962C8B-B14F-4D97-AF65-F5344CB8AC3E}">
        <p14:creationId xmlns:p14="http://schemas.microsoft.com/office/powerpoint/2010/main" val="6937438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5288627" cy="646331"/>
          </a:xfrm>
          <a:prstGeom prst="rect">
            <a:avLst/>
          </a:prstGeom>
          <a:noFill/>
        </p:spPr>
        <p:txBody>
          <a:bodyPr wrap="none" rtlCol="0">
            <a:spAutoFit/>
          </a:bodyPr>
          <a:lstStyle/>
          <a:p>
            <a:r>
              <a:rPr lang="en-US" altLang="zh-CN" sz="3600" b="1" dirty="0">
                <a:solidFill>
                  <a:srgbClr val="365A9C"/>
                </a:solidFill>
              </a:rPr>
              <a:t>MPI/</a:t>
            </a:r>
            <a:r>
              <a:rPr lang="en-US" altLang="zh-CN" sz="3600" b="1" dirty="0" err="1">
                <a:solidFill>
                  <a:srgbClr val="365A9C"/>
                </a:solidFill>
              </a:rPr>
              <a:t>OpenMP</a:t>
            </a:r>
            <a:r>
              <a:rPr lang="zh-CN" altLang="en-US" sz="3600" b="1" dirty="0">
                <a:solidFill>
                  <a:srgbClr val="365A9C"/>
                </a:solidFill>
              </a:rPr>
              <a:t>混合并行优化</a:t>
            </a:r>
          </a:p>
        </p:txBody>
      </p:sp>
      <p:graphicFrame>
        <p:nvGraphicFramePr>
          <p:cNvPr id="14" name="对象 13">
            <a:extLst>
              <a:ext uri="{FF2B5EF4-FFF2-40B4-BE49-F238E27FC236}">
                <a16:creationId xmlns:a16="http://schemas.microsoft.com/office/drawing/2014/main" id="{385320DA-CAE2-47F3-9EDE-0E8F63C222E6}"/>
              </a:ext>
            </a:extLst>
          </p:cNvPr>
          <p:cNvGraphicFramePr>
            <a:graphicFrameLocks noChangeAspect="1"/>
          </p:cNvGraphicFramePr>
          <p:nvPr/>
        </p:nvGraphicFramePr>
        <p:xfrm>
          <a:off x="3038323" y="3498529"/>
          <a:ext cx="2520280" cy="2080377"/>
        </p:xfrm>
        <a:graphic>
          <a:graphicData uri="http://schemas.openxmlformats.org/presentationml/2006/ole">
            <mc:AlternateContent xmlns:mc="http://schemas.openxmlformats.org/markup-compatibility/2006">
              <mc:Choice xmlns:v="urn:schemas-microsoft-com:vml" Requires="v">
                <p:oleObj spid="_x0000_s32848" name="Graph" r:id="rId4" imgW="4175568" imgH="3199718" progId="Origin50.Graph">
                  <p:embed/>
                </p:oleObj>
              </mc:Choice>
              <mc:Fallback>
                <p:oleObj name="Graph" r:id="rId4" imgW="4175568" imgH="3199718" progId="Origin50.Graph">
                  <p:embed/>
                  <p:pic>
                    <p:nvPicPr>
                      <p:cNvPr id="14" name="对象 13">
                        <a:extLst>
                          <a:ext uri="{FF2B5EF4-FFF2-40B4-BE49-F238E27FC236}">
                            <a16:creationId xmlns:a16="http://schemas.microsoft.com/office/drawing/2014/main" id="{385320DA-CAE2-47F3-9EDE-0E8F63C222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818" t="9384" r="12526" b="5745"/>
                      <a:stretch>
                        <a:fillRect/>
                      </a:stretch>
                    </p:blipFill>
                    <p:spPr bwMode="auto">
                      <a:xfrm>
                        <a:off x="3038323" y="3498529"/>
                        <a:ext cx="2520280" cy="2080377"/>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04110FE6-18B8-429F-9F51-4CE4BDE866A3}"/>
              </a:ext>
            </a:extLst>
          </p:cNvPr>
          <p:cNvGraphicFramePr>
            <a:graphicFrameLocks noChangeAspect="1"/>
          </p:cNvGraphicFramePr>
          <p:nvPr/>
        </p:nvGraphicFramePr>
        <p:xfrm>
          <a:off x="5747224" y="3472812"/>
          <a:ext cx="2742658" cy="2231482"/>
        </p:xfrm>
        <a:graphic>
          <a:graphicData uri="http://schemas.openxmlformats.org/presentationml/2006/ole">
            <mc:AlternateContent xmlns:mc="http://schemas.openxmlformats.org/markup-compatibility/2006">
              <mc:Choice xmlns:v="urn:schemas-microsoft-com:vml" Requires="v">
                <p:oleObj spid="_x0000_s32849" name="Graph" r:id="rId6" imgW="4175568" imgH="3199718" progId="Origin50.Graph">
                  <p:embed/>
                </p:oleObj>
              </mc:Choice>
              <mc:Fallback>
                <p:oleObj name="Graph" r:id="rId6" imgW="4175568" imgH="3199718" progId="Origin50.Graph">
                  <p:embed/>
                  <p:pic>
                    <p:nvPicPr>
                      <p:cNvPr id="15" name="对象 14">
                        <a:extLst>
                          <a:ext uri="{FF2B5EF4-FFF2-40B4-BE49-F238E27FC236}">
                            <a16:creationId xmlns:a16="http://schemas.microsoft.com/office/drawing/2014/main" id="{04110FE6-18B8-429F-9F51-4CE4BDE866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262" t="8479" r="13008" b="6374"/>
                      <a:stretch>
                        <a:fillRect/>
                      </a:stretch>
                    </p:blipFill>
                    <p:spPr bwMode="auto">
                      <a:xfrm>
                        <a:off x="5747224" y="3472812"/>
                        <a:ext cx="2742658" cy="2231482"/>
                      </a:xfrm>
                      <a:prstGeom prst="rect">
                        <a:avLst/>
                      </a:prstGeom>
                      <a:noFill/>
                    </p:spPr>
                  </p:pic>
                </p:oleObj>
              </mc:Fallback>
            </mc:AlternateContent>
          </a:graphicData>
        </a:graphic>
      </p:graphicFrame>
      <p:pic>
        <p:nvPicPr>
          <p:cNvPr id="16" name="图片 15">
            <a:extLst>
              <a:ext uri="{FF2B5EF4-FFF2-40B4-BE49-F238E27FC236}">
                <a16:creationId xmlns:a16="http://schemas.microsoft.com/office/drawing/2014/main" id="{B01E7AF4-9775-4BDA-8331-1CA089009D89}"/>
              </a:ext>
            </a:extLst>
          </p:cNvPr>
          <p:cNvPicPr>
            <a:picLocks noChangeAspect="1"/>
          </p:cNvPicPr>
          <p:nvPr/>
        </p:nvPicPr>
        <p:blipFill rotWithShape="1">
          <a:blip r:embed="rId8"/>
          <a:srcRect l="7426" t="7730" r="12421" b="5452"/>
          <a:stretch/>
        </p:blipFill>
        <p:spPr>
          <a:xfrm>
            <a:off x="316966" y="3526429"/>
            <a:ext cx="2373445" cy="1971167"/>
          </a:xfrm>
          <a:prstGeom prst="rect">
            <a:avLst/>
          </a:prstGeom>
        </p:spPr>
      </p:pic>
      <p:sp>
        <p:nvSpPr>
          <p:cNvPr id="18" name="文本框 17">
            <a:extLst>
              <a:ext uri="{FF2B5EF4-FFF2-40B4-BE49-F238E27FC236}">
                <a16:creationId xmlns:a16="http://schemas.microsoft.com/office/drawing/2014/main" id="{B3CA6A5B-F024-4327-A2FE-D7F4EA87F147}"/>
              </a:ext>
            </a:extLst>
          </p:cNvPr>
          <p:cNvSpPr txBox="1"/>
          <p:nvPr/>
        </p:nvSpPr>
        <p:spPr>
          <a:xfrm>
            <a:off x="3836511" y="5830744"/>
            <a:ext cx="1261884" cy="276999"/>
          </a:xfrm>
          <a:prstGeom prst="rect">
            <a:avLst/>
          </a:prstGeom>
          <a:noFill/>
        </p:spPr>
        <p:txBody>
          <a:bodyPr wrap="none" rtlCol="0">
            <a:spAutoFit/>
          </a:bodyPr>
          <a:lstStyle/>
          <a:p>
            <a:r>
              <a:rPr lang="zh-CN" altLang="en-US" sz="1200" dirty="0"/>
              <a:t>强可扩展性测试</a:t>
            </a:r>
          </a:p>
        </p:txBody>
      </p:sp>
      <p:sp>
        <p:nvSpPr>
          <p:cNvPr id="19" name="文本框 18">
            <a:extLst>
              <a:ext uri="{FF2B5EF4-FFF2-40B4-BE49-F238E27FC236}">
                <a16:creationId xmlns:a16="http://schemas.microsoft.com/office/drawing/2014/main" id="{480FFA9F-48DD-4E70-BFC2-C9C03296ADD2}"/>
              </a:ext>
            </a:extLst>
          </p:cNvPr>
          <p:cNvSpPr txBox="1"/>
          <p:nvPr/>
        </p:nvSpPr>
        <p:spPr>
          <a:xfrm>
            <a:off x="6684723" y="5830745"/>
            <a:ext cx="1261884" cy="276999"/>
          </a:xfrm>
          <a:prstGeom prst="rect">
            <a:avLst/>
          </a:prstGeom>
          <a:noFill/>
        </p:spPr>
        <p:txBody>
          <a:bodyPr wrap="none" rtlCol="0">
            <a:spAutoFit/>
          </a:bodyPr>
          <a:lstStyle/>
          <a:p>
            <a:r>
              <a:rPr lang="zh-CN" altLang="en-US" sz="1200" dirty="0"/>
              <a:t>弱可扩展性测试</a:t>
            </a:r>
          </a:p>
        </p:txBody>
      </p:sp>
      <p:sp>
        <p:nvSpPr>
          <p:cNvPr id="20" name="文本框 19">
            <a:extLst>
              <a:ext uri="{FF2B5EF4-FFF2-40B4-BE49-F238E27FC236}">
                <a16:creationId xmlns:a16="http://schemas.microsoft.com/office/drawing/2014/main" id="{4267AD39-E7D5-4B5B-BCC2-1A0994EA8E90}"/>
              </a:ext>
            </a:extLst>
          </p:cNvPr>
          <p:cNvSpPr txBox="1"/>
          <p:nvPr/>
        </p:nvSpPr>
        <p:spPr>
          <a:xfrm>
            <a:off x="875613" y="5830743"/>
            <a:ext cx="1569660" cy="276999"/>
          </a:xfrm>
          <a:prstGeom prst="rect">
            <a:avLst/>
          </a:prstGeom>
          <a:noFill/>
        </p:spPr>
        <p:txBody>
          <a:bodyPr wrap="none" rtlCol="0">
            <a:spAutoFit/>
          </a:bodyPr>
          <a:lstStyle/>
          <a:p>
            <a:r>
              <a:rPr lang="zh-CN" altLang="en-US" sz="1200" dirty="0"/>
              <a:t>混合并行线程数测试</a:t>
            </a:r>
          </a:p>
        </p:txBody>
      </p:sp>
      <p:sp>
        <p:nvSpPr>
          <p:cNvPr id="21" name="内容占位符 2">
            <a:extLst>
              <a:ext uri="{FF2B5EF4-FFF2-40B4-BE49-F238E27FC236}">
                <a16:creationId xmlns:a16="http://schemas.microsoft.com/office/drawing/2014/main" id="{5973236E-73B4-4EFD-9A2B-ACCDB57CC9F9}"/>
              </a:ext>
            </a:extLst>
          </p:cNvPr>
          <p:cNvSpPr txBox="1">
            <a:spLocks/>
          </p:cNvSpPr>
          <p:nvPr/>
        </p:nvSpPr>
        <p:spPr>
          <a:xfrm>
            <a:off x="875613" y="1535297"/>
            <a:ext cx="5921796" cy="132826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最终支持原型系统从</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36</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核扩展到</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3456</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核并具备良好的可扩展性</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单个</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socket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内全部使用线程效率最高</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强可扩展性：</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432/864/1728/3456</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核的加速比曲线高于理论加速比</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弱可扩展性：</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432</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核扩展到</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3456</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核，求解性能几乎没有下降</a:t>
            </a:r>
          </a:p>
        </p:txBody>
      </p:sp>
    </p:spTree>
    <p:extLst>
      <p:ext uri="{BB962C8B-B14F-4D97-AF65-F5344CB8AC3E}">
        <p14:creationId xmlns:p14="http://schemas.microsoft.com/office/powerpoint/2010/main" val="5876436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4354077" cy="646331"/>
          </a:xfrm>
          <a:prstGeom prst="rect">
            <a:avLst/>
          </a:prstGeom>
          <a:noFill/>
        </p:spPr>
        <p:txBody>
          <a:bodyPr wrap="none" rtlCol="0">
            <a:spAutoFit/>
          </a:bodyPr>
          <a:lstStyle/>
          <a:p>
            <a:r>
              <a:rPr lang="zh-CN" altLang="en-US" sz="3600" b="1" dirty="0">
                <a:solidFill>
                  <a:srgbClr val="365A9C"/>
                </a:solidFill>
              </a:rPr>
              <a:t>计算与通信重叠优化</a:t>
            </a:r>
          </a:p>
        </p:txBody>
      </p:sp>
      <p:graphicFrame>
        <p:nvGraphicFramePr>
          <p:cNvPr id="10" name="对象 9">
            <a:extLst>
              <a:ext uri="{FF2B5EF4-FFF2-40B4-BE49-F238E27FC236}">
                <a16:creationId xmlns:a16="http://schemas.microsoft.com/office/drawing/2014/main" id="{5681B155-EF35-4E03-9977-FC0115E5732C}"/>
              </a:ext>
            </a:extLst>
          </p:cNvPr>
          <p:cNvGraphicFramePr>
            <a:graphicFrameLocks noChangeAspect="1"/>
          </p:cNvGraphicFramePr>
          <p:nvPr>
            <p:extLst>
              <p:ext uri="{D42A27DB-BD31-4B8C-83A1-F6EECF244321}">
                <p14:modId xmlns:p14="http://schemas.microsoft.com/office/powerpoint/2010/main" val="953367333"/>
              </p:ext>
            </p:extLst>
          </p:nvPr>
        </p:nvGraphicFramePr>
        <p:xfrm>
          <a:off x="923978" y="1555062"/>
          <a:ext cx="7568762" cy="3169081"/>
        </p:xfrm>
        <a:graphic>
          <a:graphicData uri="http://schemas.openxmlformats.org/presentationml/2006/ole">
            <mc:AlternateContent xmlns:mc="http://schemas.openxmlformats.org/markup-compatibility/2006">
              <mc:Choice xmlns:v="urn:schemas-microsoft-com:vml" Requires="v">
                <p:oleObj spid="_x0000_s27786" r:id="rId4" imgW="9029907" imgH="3838378" progId="Visio.Drawing.15">
                  <p:embed/>
                </p:oleObj>
              </mc:Choice>
              <mc:Fallback>
                <p:oleObj r:id="rId4" imgW="9029907" imgH="3838378" progId="Visio.Drawing.15">
                  <p:embed/>
                  <p:pic>
                    <p:nvPicPr>
                      <p:cNvPr id="4" name="对象 3">
                        <a:extLst>
                          <a:ext uri="{FF2B5EF4-FFF2-40B4-BE49-F238E27FC236}">
                            <a16:creationId xmlns:a16="http://schemas.microsoft.com/office/drawing/2014/main" id="{FB16FAE2-3FE0-4159-917E-0951E1C61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78" y="1555062"/>
                        <a:ext cx="7568762" cy="3169081"/>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7625A317-6203-499D-995E-CDAD25283429}"/>
              </a:ext>
            </a:extLst>
          </p:cNvPr>
          <p:cNvSpPr/>
          <p:nvPr/>
        </p:nvSpPr>
        <p:spPr>
          <a:xfrm>
            <a:off x="774560" y="5019586"/>
            <a:ext cx="7867597" cy="923330"/>
          </a:xfrm>
          <a:prstGeom prst="rect">
            <a:avLst/>
          </a:prstGeom>
        </p:spPr>
        <p:txBody>
          <a:bodyPr wrap="square">
            <a:spAutoFit/>
          </a:bodyPr>
          <a:lstStyle/>
          <a:p>
            <a:pPr algn="just"/>
            <a:r>
              <a:rPr lang="zh-CN" altLang="zh-CN" dirty="0"/>
              <a:t>结合“天河二号”超级计算机的软、硬件资源特征，对通信与计算重叠问题进行了研究，设计了通信与计算重叠性能优化方案，提高了该</a:t>
            </a:r>
            <a:r>
              <a:rPr lang="en-US" altLang="zh-CN" dirty="0"/>
              <a:t>CFD</a:t>
            </a:r>
            <a:r>
              <a:rPr lang="zh-CN" altLang="zh-CN" dirty="0"/>
              <a:t>并行软件的并行性能</a:t>
            </a:r>
            <a:endParaRPr lang="zh-CN" altLang="en-US" dirty="0"/>
          </a:p>
        </p:txBody>
      </p:sp>
    </p:spTree>
    <p:extLst>
      <p:ext uri="{BB962C8B-B14F-4D97-AF65-F5344CB8AC3E}">
        <p14:creationId xmlns:p14="http://schemas.microsoft.com/office/powerpoint/2010/main" val="15475524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4817344" cy="646331"/>
          </a:xfrm>
          <a:prstGeom prst="rect">
            <a:avLst/>
          </a:prstGeom>
          <a:noFill/>
        </p:spPr>
        <p:txBody>
          <a:bodyPr wrap="none" rtlCol="0">
            <a:spAutoFit/>
          </a:bodyPr>
          <a:lstStyle/>
          <a:p>
            <a:r>
              <a:rPr lang="zh-CN" altLang="en-US" sz="3600" b="1" dirty="0">
                <a:solidFill>
                  <a:srgbClr val="365A9C"/>
                </a:solidFill>
              </a:rPr>
              <a:t>超算平台性能发展变化</a:t>
            </a:r>
          </a:p>
        </p:txBody>
      </p:sp>
      <p:pic>
        <p:nvPicPr>
          <p:cNvPr id="8" name="图片 7">
            <a:extLst>
              <a:ext uri="{FF2B5EF4-FFF2-40B4-BE49-F238E27FC236}">
                <a16:creationId xmlns:a16="http://schemas.microsoft.com/office/drawing/2014/main" id="{6FF51628-2644-405A-89A0-68360C4FCBD5}"/>
              </a:ext>
            </a:extLst>
          </p:cNvPr>
          <p:cNvPicPr>
            <a:picLocks noChangeAspect="1"/>
          </p:cNvPicPr>
          <p:nvPr/>
        </p:nvPicPr>
        <p:blipFill>
          <a:blip r:embed="rId3"/>
          <a:stretch>
            <a:fillRect/>
          </a:stretch>
        </p:blipFill>
        <p:spPr>
          <a:xfrm>
            <a:off x="890587" y="1013102"/>
            <a:ext cx="7529513" cy="5259944"/>
          </a:xfrm>
          <a:prstGeom prst="rect">
            <a:avLst/>
          </a:prstGeom>
        </p:spPr>
      </p:pic>
      <p:sp>
        <p:nvSpPr>
          <p:cNvPr id="12" name="矩形 11">
            <a:extLst>
              <a:ext uri="{FF2B5EF4-FFF2-40B4-BE49-F238E27FC236}">
                <a16:creationId xmlns:a16="http://schemas.microsoft.com/office/drawing/2014/main" id="{75671B27-2302-4488-BF5F-235C9FD31BA7}"/>
              </a:ext>
            </a:extLst>
          </p:cNvPr>
          <p:cNvSpPr/>
          <p:nvPr/>
        </p:nvSpPr>
        <p:spPr>
          <a:xfrm>
            <a:off x="6307559" y="4434924"/>
            <a:ext cx="1769641" cy="646331"/>
          </a:xfrm>
          <a:prstGeom prst="rect">
            <a:avLst/>
          </a:prstGeom>
        </p:spPr>
        <p:txBody>
          <a:bodyPr wrap="square">
            <a:spAutoFit/>
          </a:bodyPr>
          <a:lstStyle/>
          <a:p>
            <a:pPr algn="ctr"/>
            <a:r>
              <a:rPr lang="zh-CN" altLang="en-US" b="1" dirty="0">
                <a:solidFill>
                  <a:srgbClr val="C00000"/>
                </a:solidFill>
              </a:rPr>
              <a:t>计算能力增长</a:t>
            </a:r>
            <a:r>
              <a:rPr lang="en-US" altLang="zh-CN" b="1" dirty="0">
                <a:solidFill>
                  <a:srgbClr val="C00000"/>
                </a:solidFill>
              </a:rPr>
              <a:t>2.489×10</a:t>
            </a:r>
            <a:r>
              <a:rPr lang="en-US" altLang="zh-CN" b="1" baseline="30000" dirty="0">
                <a:solidFill>
                  <a:srgbClr val="C00000"/>
                </a:solidFill>
              </a:rPr>
              <a:t>6</a:t>
            </a:r>
            <a:r>
              <a:rPr lang="zh-CN" altLang="en-US" b="1" dirty="0">
                <a:solidFill>
                  <a:srgbClr val="C00000"/>
                </a:solidFill>
              </a:rPr>
              <a:t>倍</a:t>
            </a:r>
          </a:p>
        </p:txBody>
      </p:sp>
      <p:sp>
        <p:nvSpPr>
          <p:cNvPr id="11" name="文本框 10">
            <a:extLst>
              <a:ext uri="{FF2B5EF4-FFF2-40B4-BE49-F238E27FC236}">
                <a16:creationId xmlns:a16="http://schemas.microsoft.com/office/drawing/2014/main" id="{FDF47534-1AAD-44AB-A92F-8502BAEA6754}"/>
              </a:ext>
            </a:extLst>
          </p:cNvPr>
          <p:cNvSpPr txBox="1"/>
          <p:nvPr/>
        </p:nvSpPr>
        <p:spPr>
          <a:xfrm>
            <a:off x="7670193" y="2302696"/>
            <a:ext cx="1447832"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148.6PFlop/s</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C2CCEE10-135F-4C39-8D29-17F5A6114708}"/>
              </a:ext>
            </a:extLst>
          </p:cNvPr>
          <p:cNvSpPr txBox="1"/>
          <p:nvPr/>
        </p:nvSpPr>
        <p:spPr>
          <a:xfrm>
            <a:off x="2180527" y="4875758"/>
            <a:ext cx="1370888"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59.7GFlop/s</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a16="http://schemas.microsoft.com/office/drawing/2014/main" id="{EC447586-26F2-4F78-AD45-42F8928A174A}"/>
              </a:ext>
            </a:extLst>
          </p:cNvPr>
          <p:cNvPicPr>
            <a:picLocks noChangeAspect="1"/>
          </p:cNvPicPr>
          <p:nvPr/>
        </p:nvPicPr>
        <p:blipFill>
          <a:blip r:embed="rId4"/>
          <a:stretch>
            <a:fillRect/>
          </a:stretch>
        </p:blipFill>
        <p:spPr>
          <a:xfrm>
            <a:off x="3478634" y="6364694"/>
            <a:ext cx="2828925" cy="295275"/>
          </a:xfrm>
          <a:prstGeom prst="rect">
            <a:avLst/>
          </a:prstGeom>
        </p:spPr>
      </p:pic>
    </p:spTree>
    <p:extLst>
      <p:ext uri="{BB962C8B-B14F-4D97-AF65-F5344CB8AC3E}">
        <p14:creationId xmlns:p14="http://schemas.microsoft.com/office/powerpoint/2010/main" val="226763918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5514651" cy="646331"/>
          </a:xfrm>
          <a:prstGeom prst="rect">
            <a:avLst/>
          </a:prstGeom>
          <a:noFill/>
        </p:spPr>
        <p:txBody>
          <a:bodyPr wrap="none" rtlCol="0">
            <a:spAutoFit/>
          </a:bodyPr>
          <a:lstStyle/>
          <a:p>
            <a:r>
              <a:rPr lang="zh-CN" altLang="en-US" sz="3600" b="1" dirty="0">
                <a:solidFill>
                  <a:srgbClr val="365A9C"/>
                </a:solidFill>
              </a:rPr>
              <a:t>大规模</a:t>
            </a:r>
            <a:r>
              <a:rPr lang="en-US" altLang="zh-CN" sz="3600" b="1" dirty="0">
                <a:solidFill>
                  <a:srgbClr val="365A9C"/>
                </a:solidFill>
              </a:rPr>
              <a:t>CFD</a:t>
            </a:r>
            <a:r>
              <a:rPr lang="zh-CN" altLang="en-US" sz="3600" b="1" dirty="0">
                <a:solidFill>
                  <a:srgbClr val="365A9C"/>
                </a:solidFill>
              </a:rPr>
              <a:t>程序多层检查点</a:t>
            </a:r>
          </a:p>
        </p:txBody>
      </p:sp>
      <p:sp>
        <p:nvSpPr>
          <p:cNvPr id="5" name="文本框 4">
            <a:extLst>
              <a:ext uri="{FF2B5EF4-FFF2-40B4-BE49-F238E27FC236}">
                <a16:creationId xmlns:a16="http://schemas.microsoft.com/office/drawing/2014/main" id="{7CAFB60B-07F2-469D-90C7-F9A56B1BE1DD}"/>
              </a:ext>
            </a:extLst>
          </p:cNvPr>
          <p:cNvSpPr txBox="1"/>
          <p:nvPr/>
        </p:nvSpPr>
        <p:spPr>
          <a:xfrm>
            <a:off x="517132" y="1144793"/>
            <a:ext cx="8109735" cy="4209229"/>
          </a:xfrm>
          <a:prstGeom prst="rect">
            <a:avLst/>
          </a:prstGeom>
          <a:noFill/>
        </p:spPr>
        <p:txBody>
          <a:bodyPr wrap="square" rtlCol="0">
            <a:spAutoFit/>
          </a:bodyPr>
          <a:lstStyle/>
          <a:p>
            <a:pPr>
              <a:lnSpc>
                <a:spcPct val="150000"/>
              </a:lnSpc>
              <a:buClr>
                <a:schemeClr val="accent1">
                  <a:lumMod val="50000"/>
                </a:schemeClr>
              </a:buClr>
            </a:pPr>
            <a:r>
              <a:rPr lang="zh-CN" altLang="zh-CN" sz="1600" b="1" dirty="0">
                <a:solidFill>
                  <a:srgbClr val="C00000"/>
                </a:solidFill>
                <a:latin typeface="微软雅黑" panose="020B0503020204020204" pitchFamily="34" charset="-122"/>
                <a:ea typeface="微软雅黑" panose="020B0503020204020204" pitchFamily="34" charset="-122"/>
              </a:rPr>
              <a:t>核心思想</a:t>
            </a:r>
            <a:r>
              <a:rPr lang="zh-CN" altLang="en-US" sz="1600" b="1" dirty="0">
                <a:solidFill>
                  <a:srgbClr val="C00000"/>
                </a:solidFill>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根据不同类型故障发生的概率</a:t>
            </a:r>
            <a:r>
              <a:rPr lang="zh-CN" altLang="en-US" sz="1600" dirty="0">
                <a:latin typeface="微软雅黑" panose="020B0503020204020204" pitchFamily="34" charset="-122"/>
                <a:ea typeface="微软雅黑" panose="020B0503020204020204" pitchFamily="34" charset="-122"/>
              </a:rPr>
              <a:t>差异</a:t>
            </a:r>
            <a:r>
              <a:rPr lang="zh-CN" altLang="zh-CN" sz="1600" dirty="0">
                <a:latin typeface="微软雅黑" panose="020B0503020204020204" pitchFamily="34" charset="-122"/>
                <a:ea typeface="微软雅黑" panose="020B0503020204020204" pitchFamily="34" charset="-122"/>
              </a:rPr>
              <a:t>，合理的利用本地存储设备优化设置检查点的时间开销，从而提升程序性能</a:t>
            </a:r>
            <a:r>
              <a:rPr lang="zh-CN" altLang="en-US" sz="1600" dirty="0">
                <a:latin typeface="微软雅黑" panose="020B0503020204020204" pitchFamily="34" charset="-122"/>
                <a:ea typeface="微软雅黑" panose="020B0503020204020204" pitchFamily="34" charset="-122"/>
              </a:rPr>
              <a:t>。</a:t>
            </a:r>
            <a:endParaRPr lang="zh-CN" altLang="en-US" sz="1600" dirty="0"/>
          </a:p>
          <a:p>
            <a:pPr>
              <a:lnSpc>
                <a:spcPct val="150000"/>
              </a:lnSpc>
              <a:buClr>
                <a:schemeClr val="accent1">
                  <a:lumMod val="50000"/>
                </a:schemeClr>
              </a:buClr>
            </a:pPr>
            <a:endParaRPr lang="en-US" altLang="zh-CN" sz="1600" dirty="0">
              <a:latin typeface="微软雅黑" panose="020B0503020204020204" pitchFamily="34" charset="-122"/>
              <a:ea typeface="微软雅黑" panose="020B0503020204020204" pitchFamily="34" charset="-122"/>
            </a:endParaRPr>
          </a:p>
          <a:p>
            <a:pPr marL="400050" indent="-400050">
              <a:lnSpc>
                <a:spcPct val="150000"/>
              </a:lnSpc>
              <a:buClr>
                <a:schemeClr val="accent1">
                  <a:lumMod val="50000"/>
                </a:schemeClr>
              </a:buClr>
              <a:buFont typeface="+mj-lt"/>
              <a:buAutoNum type="romanUcPeriod"/>
            </a:pPr>
            <a:r>
              <a:rPr lang="zh-CN" altLang="en-US" sz="1600" dirty="0">
                <a:latin typeface="微软雅黑" panose="020B0503020204020204" pitchFamily="34" charset="-122"/>
                <a:ea typeface="微软雅黑" panose="020B0503020204020204" pitchFamily="34" charset="-122"/>
              </a:rPr>
              <a:t>针对不可避免的</a:t>
            </a:r>
            <a:r>
              <a:rPr lang="zh-CN" altLang="en-US" sz="1600" dirty="0">
                <a:solidFill>
                  <a:srgbClr val="C00000"/>
                </a:solidFill>
                <a:latin typeface="微软雅黑" panose="020B0503020204020204" pitchFamily="34" charset="-122"/>
                <a:ea typeface="微软雅黑" panose="020B0503020204020204" pitchFamily="34" charset="-122"/>
              </a:rPr>
              <a:t>文件系统级</a:t>
            </a:r>
            <a:r>
              <a:rPr lang="zh-CN" altLang="en-US" sz="1600" dirty="0">
                <a:latin typeface="微软雅黑" panose="020B0503020204020204" pitchFamily="34" charset="-122"/>
                <a:ea typeface="微软雅黑" panose="020B0503020204020204" pitchFamily="34" charset="-122"/>
              </a:rPr>
              <a:t>检查点</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Clr>
                <a:schemeClr val="accent1">
                  <a:lumMod val="50000"/>
                </a:schemeClr>
              </a:buClr>
              <a:buFont typeface="Wingdings" panose="05000000000000000000" pitchFamily="2" charset="2"/>
              <a:buChar char="Ø"/>
            </a:pPr>
            <a:r>
              <a:rPr lang="zh-CN" altLang="zh-CN" sz="1400" dirty="0">
                <a:latin typeface="微软雅黑" panose="020B0503020204020204" pitchFamily="34" charset="-122"/>
                <a:ea typeface="微软雅黑" panose="020B0503020204020204" pitchFamily="34" charset="-122"/>
              </a:rPr>
              <a:t>研究基于物理网格拓扑的</a:t>
            </a:r>
            <a:r>
              <a:rPr lang="zh-CN" altLang="zh-CN" sz="1400" dirty="0">
                <a:solidFill>
                  <a:srgbClr val="C00000"/>
                </a:solidFill>
                <a:latin typeface="微软雅黑" panose="020B0503020204020204" pitchFamily="34" charset="-122"/>
                <a:ea typeface="微软雅黑" panose="020B0503020204020204" pitchFamily="34" charset="-122"/>
              </a:rPr>
              <a:t>并行</a:t>
            </a:r>
            <a:r>
              <a:rPr lang="en-US" altLang="zh-CN" sz="1400" dirty="0">
                <a:solidFill>
                  <a:srgbClr val="C00000"/>
                </a:solidFill>
                <a:latin typeface="微软雅黑" panose="020B0503020204020204" pitchFamily="34" charset="-122"/>
                <a:ea typeface="微软雅黑" panose="020B0503020204020204" pitchFamily="34" charset="-122"/>
              </a:rPr>
              <a:t>I/O</a:t>
            </a:r>
            <a:r>
              <a:rPr lang="zh-CN" altLang="zh-CN" sz="1400" dirty="0">
                <a:latin typeface="微软雅黑" panose="020B0503020204020204" pitchFamily="34" charset="-122"/>
                <a:ea typeface="微软雅黑" panose="020B0503020204020204" pitchFamily="34" charset="-122"/>
              </a:rPr>
              <a:t>技术，避免</a:t>
            </a:r>
            <a:r>
              <a:rPr lang="zh-CN" altLang="zh-CN" sz="1400" dirty="0">
                <a:solidFill>
                  <a:srgbClr val="C00000"/>
                </a:solidFill>
                <a:latin typeface="微软雅黑" panose="020B0503020204020204" pitchFamily="34" charset="-122"/>
                <a:ea typeface="微软雅黑" panose="020B0503020204020204" pitchFamily="34" charset="-122"/>
              </a:rPr>
              <a:t>海量小文件</a:t>
            </a:r>
            <a:r>
              <a:rPr lang="zh-CN" altLang="zh-CN" sz="1400" dirty="0">
                <a:latin typeface="微软雅黑" panose="020B0503020204020204" pitchFamily="34" charset="-122"/>
                <a:ea typeface="微软雅黑" panose="020B0503020204020204" pitchFamily="34" charset="-122"/>
              </a:rPr>
              <a:t>引起的文件系统性能降级，减少访问全局文件系统的时间开销</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400050" lvl="0" indent="-400050">
              <a:lnSpc>
                <a:spcPct val="150000"/>
              </a:lnSpc>
              <a:buClr>
                <a:schemeClr val="accent1">
                  <a:lumMod val="50000"/>
                </a:schemeClr>
              </a:buClr>
              <a:buFont typeface="+mj-lt"/>
              <a:buAutoNum type="romanUcPeriod" startAt="2"/>
            </a:pPr>
            <a:r>
              <a:rPr lang="zh-CN" altLang="en-US" sz="1600" dirty="0">
                <a:latin typeface="微软雅黑" panose="020B0503020204020204" pitchFamily="34" charset="-122"/>
                <a:ea typeface="微软雅黑" panose="020B0503020204020204" pitchFamily="34" charset="-122"/>
              </a:rPr>
              <a:t>针对</a:t>
            </a:r>
            <a:r>
              <a:rPr lang="zh-CN" altLang="en-US" sz="1600" dirty="0">
                <a:solidFill>
                  <a:srgbClr val="C00000"/>
                </a:solidFill>
                <a:latin typeface="微软雅黑" panose="020B0503020204020204" pitchFamily="34" charset="-122"/>
                <a:ea typeface="微软雅黑" panose="020B0503020204020204" pitchFamily="34" charset="-122"/>
              </a:rPr>
              <a:t>内存级</a:t>
            </a:r>
            <a:r>
              <a:rPr lang="zh-CN" altLang="en-US" sz="1600" dirty="0">
                <a:latin typeface="微软雅黑" panose="020B0503020204020204" pitchFamily="34" charset="-122"/>
                <a:ea typeface="微软雅黑" panose="020B0503020204020204" pitchFamily="34" charset="-122"/>
              </a:rPr>
              <a:t>检查点</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50000"/>
              </a:lnSpc>
              <a:buClr>
                <a:schemeClr val="accent1">
                  <a:lumMod val="50000"/>
                </a:schemeClr>
              </a:buClr>
              <a:buFont typeface="Wingdings" panose="05000000000000000000" pitchFamily="2" charset="2"/>
              <a:buChar char="Ø"/>
            </a:pPr>
            <a:r>
              <a:rPr lang="zh-CN" altLang="zh-CN" sz="1400" dirty="0">
                <a:latin typeface="微软雅黑" panose="020B0503020204020204" pitchFamily="34" charset="-122"/>
                <a:ea typeface="微软雅黑" panose="020B0503020204020204" pitchFamily="34" charset="-122"/>
              </a:rPr>
              <a:t>研究基于</a:t>
            </a:r>
            <a:r>
              <a:rPr lang="zh-CN" altLang="zh-CN" sz="1400" dirty="0">
                <a:solidFill>
                  <a:srgbClr val="C00000"/>
                </a:solidFill>
                <a:latin typeface="微软雅黑" panose="020B0503020204020204" pitchFamily="34" charset="-122"/>
                <a:ea typeface="微软雅黑" panose="020B0503020204020204" pitchFamily="34" charset="-122"/>
              </a:rPr>
              <a:t>组划分</a:t>
            </a:r>
            <a:r>
              <a:rPr lang="zh-CN" altLang="zh-CN" sz="1400" dirty="0">
                <a:latin typeface="微软雅黑" panose="020B0503020204020204" pitchFamily="34" charset="-122"/>
                <a:ea typeface="微软雅黑" panose="020B0503020204020204" pitchFamily="34" charset="-122"/>
              </a:rPr>
              <a:t>的</a:t>
            </a:r>
            <a:r>
              <a:rPr lang="zh-CN" altLang="zh-CN" sz="1400" dirty="0">
                <a:solidFill>
                  <a:srgbClr val="C00000"/>
                </a:solidFill>
                <a:latin typeface="微软雅黑" panose="020B0503020204020204" pitchFamily="34" charset="-122"/>
                <a:ea typeface="微软雅黑" panose="020B0503020204020204" pitchFamily="34" charset="-122"/>
              </a:rPr>
              <a:t>内存数据保护</a:t>
            </a:r>
            <a:r>
              <a:rPr lang="zh-CN" altLang="zh-CN" sz="1400" dirty="0">
                <a:latin typeface="微软雅黑" panose="020B0503020204020204" pitchFamily="34" charset="-122"/>
                <a:ea typeface="微软雅黑" panose="020B0503020204020204" pitchFamily="34" charset="-122"/>
              </a:rPr>
              <a:t>策略，将分布在不同计算节点中的进程分组，在进程组内对检查点数据进行</a:t>
            </a:r>
            <a:r>
              <a:rPr lang="zh-CN" altLang="zh-CN" sz="1400" dirty="0">
                <a:solidFill>
                  <a:srgbClr val="C00000"/>
                </a:solidFill>
                <a:latin typeface="微软雅黑" panose="020B0503020204020204" pitchFamily="34" charset="-122"/>
                <a:ea typeface="微软雅黑" panose="020B0503020204020204" pitchFamily="34" charset="-122"/>
              </a:rPr>
              <a:t>冗余</a:t>
            </a:r>
            <a:r>
              <a:rPr lang="zh-CN" altLang="zh-CN" sz="1400" dirty="0">
                <a:latin typeface="微软雅黑" panose="020B0503020204020204" pitchFamily="34" charset="-122"/>
                <a:ea typeface="微软雅黑" panose="020B0503020204020204" pitchFamily="34" charset="-122"/>
              </a:rPr>
              <a:t>，减少</a:t>
            </a:r>
            <a:r>
              <a:rPr lang="zh-CN" altLang="en-US" sz="1400" dirty="0">
                <a:latin typeface="微软雅黑" panose="020B0503020204020204" pitchFamily="34" charset="-122"/>
                <a:ea typeface="微软雅黑" panose="020B0503020204020204" pitchFamily="34" charset="-122"/>
              </a:rPr>
              <a:t>与</a:t>
            </a:r>
            <a:r>
              <a:rPr lang="zh-CN" altLang="zh-CN" sz="1400" dirty="0">
                <a:latin typeface="微软雅黑" panose="020B0503020204020204" pitchFamily="34" charset="-122"/>
                <a:ea typeface="微软雅黑" panose="020B0503020204020204" pitchFamily="34" charset="-122"/>
              </a:rPr>
              <a:t>全局文件系统的交互次数</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400050" lvl="0" indent="-400050">
              <a:lnSpc>
                <a:spcPct val="150000"/>
              </a:lnSpc>
              <a:buClr>
                <a:schemeClr val="accent1">
                  <a:lumMod val="50000"/>
                </a:schemeClr>
              </a:buClr>
              <a:buFont typeface="+mj-lt"/>
              <a:buAutoNum type="romanUcPeriod" startAt="3"/>
            </a:pPr>
            <a:r>
              <a:rPr lang="zh-CN" altLang="en-US" sz="1600" dirty="0">
                <a:latin typeface="微软雅黑" panose="020B0503020204020204" pitchFamily="34" charset="-122"/>
                <a:ea typeface="微软雅黑" panose="020B0503020204020204" pitchFamily="34" charset="-122"/>
              </a:rPr>
              <a:t>针对多层检查点的设置周期</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50000"/>
              </a:lnSpc>
              <a:buClr>
                <a:schemeClr val="accent1">
                  <a:lumMod val="50000"/>
                </a:schemeClr>
              </a:buClr>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研究多层检查点的近似</a:t>
            </a:r>
            <a:r>
              <a:rPr lang="zh-CN" altLang="en-US" sz="1400" dirty="0">
                <a:solidFill>
                  <a:srgbClr val="C00000"/>
                </a:solidFill>
                <a:latin typeface="微软雅黑" panose="020B0503020204020204" pitchFamily="34" charset="-122"/>
                <a:ea typeface="微软雅黑" panose="020B0503020204020204" pitchFamily="34" charset="-122"/>
              </a:rPr>
              <a:t>最优周期</a:t>
            </a:r>
            <a:r>
              <a:rPr lang="zh-CN" altLang="en-US" sz="1400" dirty="0">
                <a:latin typeface="微软雅黑" panose="020B0503020204020204" pitchFamily="34" charset="-122"/>
                <a:ea typeface="微软雅黑" panose="020B0503020204020204" pitchFamily="34" charset="-122"/>
              </a:rPr>
              <a:t>计算模型，通过对系统状态以及运行情况进行分析，选取合适的时间间隔进行检查点的设置与保存。</a:t>
            </a: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5863738-C98D-44A4-A1BE-9E7F3E18A767}"/>
              </a:ext>
            </a:extLst>
          </p:cNvPr>
          <p:cNvPicPr>
            <a:picLocks noChangeAspect="1"/>
          </p:cNvPicPr>
          <p:nvPr/>
        </p:nvPicPr>
        <p:blipFill>
          <a:blip r:embed="rId2"/>
          <a:stretch>
            <a:fillRect/>
          </a:stretch>
        </p:blipFill>
        <p:spPr>
          <a:xfrm>
            <a:off x="2813322" y="5354022"/>
            <a:ext cx="4500049" cy="1277877"/>
          </a:xfrm>
          <a:prstGeom prst="rect">
            <a:avLst/>
          </a:prstGeom>
        </p:spPr>
      </p:pic>
    </p:spTree>
    <p:extLst>
      <p:ext uri="{BB962C8B-B14F-4D97-AF65-F5344CB8AC3E}">
        <p14:creationId xmlns:p14="http://schemas.microsoft.com/office/powerpoint/2010/main" val="1044417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2964273" cy="646331"/>
          </a:xfrm>
          <a:prstGeom prst="rect">
            <a:avLst/>
          </a:prstGeom>
          <a:noFill/>
        </p:spPr>
        <p:txBody>
          <a:bodyPr wrap="none" rtlCol="0">
            <a:spAutoFit/>
          </a:bodyPr>
          <a:lstStyle/>
          <a:p>
            <a:r>
              <a:rPr lang="zh-CN" altLang="en-US" sz="3600" b="1" dirty="0">
                <a:solidFill>
                  <a:srgbClr val="365A9C"/>
                </a:solidFill>
              </a:rPr>
              <a:t>调度性能优化</a:t>
            </a:r>
          </a:p>
        </p:txBody>
      </p:sp>
      <p:sp>
        <p:nvSpPr>
          <p:cNvPr id="4" name="文本框 3"/>
          <p:cNvSpPr txBox="1"/>
          <p:nvPr/>
        </p:nvSpPr>
        <p:spPr>
          <a:xfrm>
            <a:off x="697057" y="1264805"/>
            <a:ext cx="4946050" cy="2199128"/>
          </a:xfrm>
          <a:prstGeom prst="rect">
            <a:avLst/>
          </a:prstGeom>
          <a:noFill/>
        </p:spPr>
        <p:txBody>
          <a:bodyPr wrap="square" rtlCol="0" anchor="t">
            <a:spAutoFit/>
          </a:bodyPr>
          <a:lstStyle/>
          <a:p>
            <a:pPr marL="342900" indent="-342900">
              <a:lnSpc>
                <a:spcPct val="140000"/>
              </a:lnSpc>
              <a:spcBef>
                <a:spcPts val="600"/>
              </a:spcBef>
              <a:spcAft>
                <a:spcPts val="600"/>
              </a:spcAft>
              <a:buFont typeface="Wingdings" panose="05000000000000000000" pitchFamily="2" charset="2"/>
              <a:buChar char="p"/>
            </a:pPr>
            <a:r>
              <a:rPr lang="zh-CN" altLang="en-US"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预测作业运行时间</a:t>
            </a:r>
            <a:r>
              <a:rPr lang="zh-CN" altLang="en-US"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rPr>
              <a:t>提升调度性能</a:t>
            </a:r>
            <a:endParaRPr lang="en-US" altLang="zh-CN"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spcAft>
                <a:spcPts val="60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在保证精度不变的情况下，降低低预测率</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spcAft>
                <a:spcPts val="60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提高了资源利用率，降低了平均等待时间有效提高作业的调度性能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40000"/>
              </a:lnSpc>
              <a:spcBef>
                <a:spcPts val="600"/>
              </a:spcBef>
              <a:spcAft>
                <a:spcPts val="600"/>
              </a:spcAft>
              <a:buFont typeface="Wingdings" panose="05000000000000000000" pitchFamily="2" charset="2"/>
              <a:buChar char="p"/>
            </a:pPr>
            <a:endParaRPr lang="zh-CN" altLang="en-US" sz="2000" b="1" dirty="0">
              <a:solidFill>
                <a:srgbClr val="365A9C"/>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14A0BE59-0CF1-48E4-882D-A0EAC2FB0AD6}"/>
              </a:ext>
            </a:extLst>
          </p:cNvPr>
          <p:cNvPicPr>
            <a:picLocks noChangeAspect="1"/>
          </p:cNvPicPr>
          <p:nvPr/>
        </p:nvPicPr>
        <p:blipFill>
          <a:blip r:embed="rId3"/>
          <a:stretch>
            <a:fillRect/>
          </a:stretch>
        </p:blipFill>
        <p:spPr>
          <a:xfrm>
            <a:off x="5778313" y="1170517"/>
            <a:ext cx="3220767" cy="4586833"/>
          </a:xfrm>
          <a:prstGeom prst="rect">
            <a:avLst/>
          </a:prstGeom>
        </p:spPr>
      </p:pic>
      <p:sp>
        <p:nvSpPr>
          <p:cNvPr id="3" name="文本框 2">
            <a:extLst>
              <a:ext uri="{FF2B5EF4-FFF2-40B4-BE49-F238E27FC236}">
                <a16:creationId xmlns:a16="http://schemas.microsoft.com/office/drawing/2014/main" id="{C2B929F5-49A2-46D7-A26C-34F841EAC12F}"/>
              </a:ext>
            </a:extLst>
          </p:cNvPr>
          <p:cNvSpPr txBox="1"/>
          <p:nvPr/>
        </p:nvSpPr>
        <p:spPr>
          <a:xfrm>
            <a:off x="6669796" y="5873458"/>
            <a:ext cx="1723549"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时间预测流程</a:t>
            </a:r>
          </a:p>
        </p:txBody>
      </p:sp>
      <p:pic>
        <p:nvPicPr>
          <p:cNvPr id="7" name="图片 6">
            <a:extLst>
              <a:ext uri="{FF2B5EF4-FFF2-40B4-BE49-F238E27FC236}">
                <a16:creationId xmlns:a16="http://schemas.microsoft.com/office/drawing/2014/main" id="{7945978A-7D36-4FE6-B86C-B9043F46AA90}"/>
              </a:ext>
            </a:extLst>
          </p:cNvPr>
          <p:cNvPicPr/>
          <p:nvPr/>
        </p:nvPicPr>
        <p:blipFill>
          <a:blip r:embed="rId4"/>
          <a:stretch>
            <a:fillRect/>
          </a:stretch>
        </p:blipFill>
        <p:spPr>
          <a:xfrm>
            <a:off x="122753" y="3447171"/>
            <a:ext cx="3001284" cy="2426287"/>
          </a:xfrm>
          <a:prstGeom prst="rect">
            <a:avLst/>
          </a:prstGeom>
        </p:spPr>
      </p:pic>
      <p:pic>
        <p:nvPicPr>
          <p:cNvPr id="8" name="图片 7">
            <a:extLst>
              <a:ext uri="{FF2B5EF4-FFF2-40B4-BE49-F238E27FC236}">
                <a16:creationId xmlns:a16="http://schemas.microsoft.com/office/drawing/2014/main" id="{052D4306-8479-4ABB-8D3F-B5F81407D09A}"/>
              </a:ext>
            </a:extLst>
          </p:cNvPr>
          <p:cNvPicPr>
            <a:picLocks noChangeAspect="1"/>
          </p:cNvPicPr>
          <p:nvPr/>
        </p:nvPicPr>
        <p:blipFill>
          <a:blip r:embed="rId5"/>
          <a:stretch>
            <a:fillRect/>
          </a:stretch>
        </p:blipFill>
        <p:spPr>
          <a:xfrm>
            <a:off x="3004325" y="3417562"/>
            <a:ext cx="2773988" cy="2426287"/>
          </a:xfrm>
          <a:prstGeom prst="rect">
            <a:avLst/>
          </a:prstGeom>
        </p:spPr>
      </p:pic>
      <p:sp>
        <p:nvSpPr>
          <p:cNvPr id="9" name="文本框 8">
            <a:extLst>
              <a:ext uri="{FF2B5EF4-FFF2-40B4-BE49-F238E27FC236}">
                <a16:creationId xmlns:a16="http://schemas.microsoft.com/office/drawing/2014/main" id="{F21347F3-F790-442F-B7BB-FD029EED4C3B}"/>
              </a:ext>
            </a:extLst>
          </p:cNvPr>
          <p:cNvSpPr txBox="1"/>
          <p:nvPr/>
        </p:nvSpPr>
        <p:spPr>
          <a:xfrm>
            <a:off x="2450327" y="5992239"/>
            <a:ext cx="1107996"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调度性能</a:t>
            </a:r>
          </a:p>
        </p:txBody>
      </p:sp>
    </p:spTree>
    <p:extLst>
      <p:ext uri="{BB962C8B-B14F-4D97-AF65-F5344CB8AC3E}">
        <p14:creationId xmlns:p14="http://schemas.microsoft.com/office/powerpoint/2010/main" val="103549351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3900427" cy="646331"/>
          </a:xfrm>
          <a:prstGeom prst="rect">
            <a:avLst/>
          </a:prstGeom>
          <a:noFill/>
        </p:spPr>
        <p:txBody>
          <a:bodyPr wrap="none" rtlCol="0">
            <a:spAutoFit/>
          </a:bodyPr>
          <a:lstStyle/>
          <a:p>
            <a:r>
              <a:rPr lang="en-US" altLang="zh-CN" sz="3600" b="1" dirty="0">
                <a:solidFill>
                  <a:srgbClr val="365A9C"/>
                </a:solidFill>
              </a:rPr>
              <a:t>XJTU-</a:t>
            </a:r>
            <a:r>
              <a:rPr lang="en-US" altLang="zh-CN" sz="3600" b="1" dirty="0" err="1">
                <a:solidFill>
                  <a:srgbClr val="365A9C"/>
                </a:solidFill>
              </a:rPr>
              <a:t>ParaCFD</a:t>
            </a:r>
            <a:r>
              <a:rPr lang="zh-CN" altLang="en-US" sz="3600" b="1" dirty="0">
                <a:solidFill>
                  <a:srgbClr val="365A9C"/>
                </a:solidFill>
              </a:rPr>
              <a:t>软件</a:t>
            </a:r>
          </a:p>
        </p:txBody>
      </p:sp>
      <p:sp>
        <p:nvSpPr>
          <p:cNvPr id="2" name="矩形 1">
            <a:extLst>
              <a:ext uri="{FF2B5EF4-FFF2-40B4-BE49-F238E27FC236}">
                <a16:creationId xmlns:a16="http://schemas.microsoft.com/office/drawing/2014/main" id="{F3CB33C5-576A-4FC3-84C3-36F697798C6B}"/>
              </a:ext>
            </a:extLst>
          </p:cNvPr>
          <p:cNvSpPr/>
          <p:nvPr/>
        </p:nvSpPr>
        <p:spPr>
          <a:xfrm>
            <a:off x="358814" y="1434284"/>
            <a:ext cx="842636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研发了大型流体机械并行计算软件，实现了各模块松耦合、高内聚集成，定制应用软件的前后处理用户界面，</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通过参数配置接口，</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有效提升了大型流体机械高可扩展并行计算软件的易用性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8E9DB3C-0E8A-4CB6-8B04-7549D9DF5158}"/>
              </a:ext>
            </a:extLst>
          </p:cNvPr>
          <p:cNvPicPr/>
          <p:nvPr/>
        </p:nvPicPr>
        <p:blipFill>
          <a:blip r:embed="rId3"/>
          <a:stretch>
            <a:fillRect/>
          </a:stretch>
        </p:blipFill>
        <p:spPr>
          <a:xfrm>
            <a:off x="358814" y="3013647"/>
            <a:ext cx="3997597" cy="2307056"/>
          </a:xfrm>
          <a:prstGeom prst="rect">
            <a:avLst/>
          </a:prstGeom>
        </p:spPr>
      </p:pic>
      <p:pic>
        <p:nvPicPr>
          <p:cNvPr id="8" name="图片 7">
            <a:extLst>
              <a:ext uri="{FF2B5EF4-FFF2-40B4-BE49-F238E27FC236}">
                <a16:creationId xmlns:a16="http://schemas.microsoft.com/office/drawing/2014/main" id="{7BE56FEC-BF5D-493C-964F-7D02FD9E0085}"/>
              </a:ext>
            </a:extLst>
          </p:cNvPr>
          <p:cNvPicPr/>
          <p:nvPr/>
        </p:nvPicPr>
        <p:blipFill>
          <a:blip r:embed="rId4"/>
          <a:stretch>
            <a:fillRect/>
          </a:stretch>
        </p:blipFill>
        <p:spPr>
          <a:xfrm>
            <a:off x="4577195" y="3013647"/>
            <a:ext cx="4207990" cy="2307056"/>
          </a:xfrm>
          <a:prstGeom prst="rect">
            <a:avLst/>
          </a:prstGeom>
        </p:spPr>
      </p:pic>
      <p:sp>
        <p:nvSpPr>
          <p:cNvPr id="6" name="文本框 5">
            <a:extLst>
              <a:ext uri="{FF2B5EF4-FFF2-40B4-BE49-F238E27FC236}">
                <a16:creationId xmlns:a16="http://schemas.microsoft.com/office/drawing/2014/main" id="{B8916FBC-1951-4CB8-A0AC-1812FBA11906}"/>
              </a:ext>
            </a:extLst>
          </p:cNvPr>
          <p:cNvSpPr txBox="1"/>
          <p:nvPr/>
        </p:nvSpPr>
        <p:spPr>
          <a:xfrm>
            <a:off x="1604014" y="5448883"/>
            <a:ext cx="1210588"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软件首页</a:t>
            </a:r>
          </a:p>
        </p:txBody>
      </p:sp>
      <p:sp>
        <p:nvSpPr>
          <p:cNvPr id="10" name="文本框 9">
            <a:extLst>
              <a:ext uri="{FF2B5EF4-FFF2-40B4-BE49-F238E27FC236}">
                <a16:creationId xmlns:a16="http://schemas.microsoft.com/office/drawing/2014/main" id="{6CFF477B-A7FF-4B1D-B3EB-2CA1B3A9A5FE}"/>
              </a:ext>
            </a:extLst>
          </p:cNvPr>
          <p:cNvSpPr txBox="1"/>
          <p:nvPr/>
        </p:nvSpPr>
        <p:spPr>
          <a:xfrm>
            <a:off x="5631177" y="5448883"/>
            <a:ext cx="1980029"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后处理显式界面</a:t>
            </a:r>
          </a:p>
        </p:txBody>
      </p:sp>
    </p:spTree>
    <p:extLst>
      <p:ext uri="{BB962C8B-B14F-4D97-AF65-F5344CB8AC3E}">
        <p14:creationId xmlns:p14="http://schemas.microsoft.com/office/powerpoint/2010/main" val="164496922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0065" y="967098"/>
            <a:ext cx="8723871" cy="923330"/>
          </a:xfrm>
          <a:prstGeom prst="rect">
            <a:avLst/>
          </a:prstGeom>
          <a:noFill/>
          <a:ln w="9525">
            <a:noFill/>
            <a:miter lim="800000"/>
            <a:headEnd/>
            <a:tailEnd/>
          </a:ln>
        </p:spPr>
        <p:txBody>
          <a:bodyPr wrap="square">
            <a:spAutoFit/>
          </a:bodyPr>
          <a:lstStyle/>
          <a:p>
            <a:pPr algn="ctr">
              <a:lnSpc>
                <a:spcPct val="150000"/>
              </a:lnSpc>
            </a:pPr>
            <a:r>
              <a:rPr lang="zh-CN" altLang="en-US" sz="3600" b="1" dirty="0">
                <a:solidFill>
                  <a:schemeClr val="bg1"/>
                </a:solidFill>
                <a:latin typeface="+mj-lt"/>
              </a:rPr>
              <a:t>面向国产超算平台的程序并行优化</a:t>
            </a:r>
          </a:p>
        </p:txBody>
      </p:sp>
      <p:sp>
        <p:nvSpPr>
          <p:cNvPr id="7" name="KSO_Shape"/>
          <p:cNvSpPr>
            <a:spLocks noChangeAspect="1"/>
          </p:cNvSpPr>
          <p:nvPr/>
        </p:nvSpPr>
        <p:spPr bwMode="auto">
          <a:xfrm>
            <a:off x="594276" y="2529461"/>
            <a:ext cx="1081132" cy="936000"/>
          </a:xfrm>
          <a:custGeom>
            <a:avLst/>
            <a:gdLst>
              <a:gd name="T0" fmla="*/ 2060366 w 2444750"/>
              <a:gd name="T1" fmla="*/ 902017 h 1839913"/>
              <a:gd name="T2" fmla="*/ 2256843 w 2444750"/>
              <a:gd name="T3" fmla="*/ 960437 h 1839913"/>
              <a:gd name="T4" fmla="*/ 2422849 w 2444750"/>
              <a:gd name="T5" fmla="*/ 1051560 h 1839913"/>
              <a:gd name="T6" fmla="*/ 2308264 w 2444750"/>
              <a:gd name="T7" fmla="*/ 1094105 h 1839913"/>
              <a:gd name="T8" fmla="*/ 2187013 w 2444750"/>
              <a:gd name="T9" fmla="*/ 1179512 h 1839913"/>
              <a:gd name="T10" fmla="*/ 2015928 w 2444750"/>
              <a:gd name="T11" fmla="*/ 1375092 h 1839913"/>
              <a:gd name="T12" fmla="*/ 1895629 w 2444750"/>
              <a:gd name="T13" fmla="*/ 1559242 h 1839913"/>
              <a:gd name="T14" fmla="*/ 1814372 w 2444750"/>
              <a:gd name="T15" fmla="*/ 1638935 h 1839913"/>
              <a:gd name="T16" fmla="*/ 1713118 w 2444750"/>
              <a:gd name="T17" fmla="*/ 1694497 h 1839913"/>
              <a:gd name="T18" fmla="*/ 1599803 w 2444750"/>
              <a:gd name="T19" fmla="*/ 1724342 h 1839913"/>
              <a:gd name="T20" fmla="*/ 1482995 w 2444750"/>
              <a:gd name="T21" fmla="*/ 1725930 h 1839913"/>
              <a:gd name="T22" fmla="*/ 1370632 w 2444750"/>
              <a:gd name="T23" fmla="*/ 1696720 h 1839913"/>
              <a:gd name="T24" fmla="*/ 1343652 w 2444750"/>
              <a:gd name="T25" fmla="*/ 1605280 h 1839913"/>
              <a:gd name="T26" fmla="*/ 1444589 w 2444750"/>
              <a:gd name="T27" fmla="*/ 1440180 h 1839913"/>
              <a:gd name="T28" fmla="*/ 1570283 w 2444750"/>
              <a:gd name="T29" fmla="*/ 1292542 h 1839913"/>
              <a:gd name="T30" fmla="*/ 1721371 w 2444750"/>
              <a:gd name="T31" fmla="*/ 1170622 h 1839913"/>
              <a:gd name="T32" fmla="*/ 1899121 w 2444750"/>
              <a:gd name="T33" fmla="*/ 1086802 h 1839913"/>
              <a:gd name="T34" fmla="*/ 2094329 w 2444750"/>
              <a:gd name="T35" fmla="*/ 1051560 h 1839913"/>
              <a:gd name="T36" fmla="*/ 1965460 w 2444750"/>
              <a:gd name="T37" fmla="*/ 1049020 h 1839913"/>
              <a:gd name="T38" fmla="*/ 1765808 w 2444750"/>
              <a:gd name="T39" fmla="*/ 1095375 h 1839913"/>
              <a:gd name="T40" fmla="*/ 1581710 w 2444750"/>
              <a:gd name="T41" fmla="*/ 1190942 h 1839913"/>
              <a:gd name="T42" fmla="*/ 1411578 w 2444750"/>
              <a:gd name="T43" fmla="*/ 1295400 h 1839913"/>
              <a:gd name="T44" fmla="*/ 1408721 w 2444750"/>
              <a:gd name="T45" fmla="*/ 1086167 h 1839913"/>
              <a:gd name="T46" fmla="*/ 1482678 w 2444750"/>
              <a:gd name="T47" fmla="*/ 973137 h 1839913"/>
              <a:gd name="T48" fmla="*/ 1599168 w 2444750"/>
              <a:gd name="T49" fmla="*/ 917892 h 1839913"/>
              <a:gd name="T50" fmla="*/ 1807072 w 2444750"/>
              <a:gd name="T51" fmla="*/ 878840 h 1839913"/>
              <a:gd name="T52" fmla="*/ 201391 w 2444750"/>
              <a:gd name="T53" fmla="*/ 39998 h 1839913"/>
              <a:gd name="T54" fmla="*/ 518091 w 2444750"/>
              <a:gd name="T55" fmla="*/ 144120 h 1839913"/>
              <a:gd name="T56" fmla="*/ 777930 w 2444750"/>
              <a:gd name="T57" fmla="*/ 275860 h 1839913"/>
              <a:gd name="T58" fmla="*/ 949462 w 2444750"/>
              <a:gd name="T59" fmla="*/ 399664 h 1839913"/>
              <a:gd name="T60" fmla="*/ 1101935 w 2444750"/>
              <a:gd name="T61" fmla="*/ 553942 h 1839913"/>
              <a:gd name="T62" fmla="*/ 1223278 w 2444750"/>
              <a:gd name="T63" fmla="*/ 741870 h 1839913"/>
              <a:gd name="T64" fmla="*/ 1302056 w 2444750"/>
              <a:gd name="T65" fmla="*/ 966621 h 1839913"/>
              <a:gd name="T66" fmla="*/ 1326833 w 2444750"/>
              <a:gd name="T67" fmla="*/ 1232005 h 1839913"/>
              <a:gd name="T68" fmla="*/ 1288079 w 2444750"/>
              <a:gd name="T69" fmla="*/ 1499294 h 1839913"/>
              <a:gd name="T70" fmla="*/ 1192148 w 2444750"/>
              <a:gd name="T71" fmla="*/ 1674524 h 1839913"/>
              <a:gd name="T72" fmla="*/ 1066040 w 2444750"/>
              <a:gd name="T73" fmla="*/ 1776424 h 1839913"/>
              <a:gd name="T74" fmla="*/ 1024110 w 2444750"/>
              <a:gd name="T75" fmla="*/ 1592941 h 1839913"/>
              <a:gd name="T76" fmla="*/ 994569 w 2444750"/>
              <a:gd name="T77" fmla="*/ 1268829 h 1839913"/>
              <a:gd name="T78" fmla="*/ 909438 w 2444750"/>
              <a:gd name="T79" fmla="*/ 955193 h 1839913"/>
              <a:gd name="T80" fmla="*/ 761094 w 2444750"/>
              <a:gd name="T81" fmla="*/ 668857 h 1839913"/>
              <a:gd name="T82" fmla="*/ 547632 w 2444750"/>
              <a:gd name="T83" fmla="*/ 431726 h 1839913"/>
              <a:gd name="T84" fmla="*/ 471078 w 2444750"/>
              <a:gd name="T85" fmla="*/ 388871 h 1839913"/>
              <a:gd name="T86" fmla="*/ 667387 w 2444750"/>
              <a:gd name="T87" fmla="*/ 627272 h 1839913"/>
              <a:gd name="T88" fmla="*/ 793495 w 2444750"/>
              <a:gd name="T89" fmla="*/ 905037 h 1839913"/>
              <a:gd name="T90" fmla="*/ 853849 w 2444750"/>
              <a:gd name="T91" fmla="*/ 1201848 h 1839913"/>
              <a:gd name="T92" fmla="*/ 858613 w 2444750"/>
              <a:gd name="T93" fmla="*/ 1504056 h 1839913"/>
              <a:gd name="T94" fmla="*/ 818272 w 2444750"/>
              <a:gd name="T95" fmla="*/ 1801820 h 1839913"/>
              <a:gd name="T96" fmla="*/ 677234 w 2444750"/>
              <a:gd name="T97" fmla="*/ 1814200 h 1839913"/>
              <a:gd name="T98" fmla="*/ 514279 w 2444750"/>
              <a:gd name="T99" fmla="*/ 1734204 h 1839913"/>
              <a:gd name="T100" fmla="*/ 376418 w 2444750"/>
              <a:gd name="T101" fmla="*/ 1614844 h 1839913"/>
              <a:gd name="T102" fmla="*/ 271593 w 2444750"/>
              <a:gd name="T103" fmla="*/ 1465963 h 1839913"/>
              <a:gd name="T104" fmla="*/ 207745 w 2444750"/>
              <a:gd name="T105" fmla="*/ 1298034 h 1839913"/>
              <a:gd name="T106" fmla="*/ 191862 w 2444750"/>
              <a:gd name="T107" fmla="*/ 1121534 h 1839913"/>
              <a:gd name="T108" fmla="*/ 219498 w 2444750"/>
              <a:gd name="T109" fmla="*/ 775836 h 1839913"/>
              <a:gd name="T110" fmla="*/ 204568 w 2444750"/>
              <a:gd name="T111" fmla="*/ 480612 h 1839913"/>
              <a:gd name="T112" fmla="*/ 162003 w 2444750"/>
              <a:gd name="T113" fmla="*/ 286018 h 1839913"/>
              <a:gd name="T114" fmla="*/ 83543 w 2444750"/>
              <a:gd name="T115" fmla="*/ 110154 h 1839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4750" h="1839913">
                <a:moveTo>
                  <a:pt x="1850557" y="877887"/>
                </a:moveTo>
                <a:lnTo>
                  <a:pt x="1872458" y="878522"/>
                </a:lnTo>
                <a:lnTo>
                  <a:pt x="1894042" y="879157"/>
                </a:lnTo>
                <a:lnTo>
                  <a:pt x="1915626" y="881062"/>
                </a:lnTo>
                <a:lnTo>
                  <a:pt x="1936893" y="882650"/>
                </a:lnTo>
                <a:lnTo>
                  <a:pt x="1958159" y="885190"/>
                </a:lnTo>
                <a:lnTo>
                  <a:pt x="1978791" y="887730"/>
                </a:lnTo>
                <a:lnTo>
                  <a:pt x="1999423" y="890587"/>
                </a:lnTo>
                <a:lnTo>
                  <a:pt x="2020055" y="894397"/>
                </a:lnTo>
                <a:lnTo>
                  <a:pt x="2040369" y="898207"/>
                </a:lnTo>
                <a:lnTo>
                  <a:pt x="2060366" y="902017"/>
                </a:lnTo>
                <a:lnTo>
                  <a:pt x="2080045" y="906780"/>
                </a:lnTo>
                <a:lnTo>
                  <a:pt x="2099407" y="911225"/>
                </a:lnTo>
                <a:lnTo>
                  <a:pt x="2118452" y="916305"/>
                </a:lnTo>
                <a:lnTo>
                  <a:pt x="2137179" y="921067"/>
                </a:lnTo>
                <a:lnTo>
                  <a:pt x="2155272" y="926465"/>
                </a:lnTo>
                <a:lnTo>
                  <a:pt x="2173681" y="931862"/>
                </a:lnTo>
                <a:lnTo>
                  <a:pt x="2190822" y="937260"/>
                </a:lnTo>
                <a:lnTo>
                  <a:pt x="2208279" y="943292"/>
                </a:lnTo>
                <a:lnTo>
                  <a:pt x="2224785" y="948690"/>
                </a:lnTo>
                <a:lnTo>
                  <a:pt x="2241290" y="954722"/>
                </a:lnTo>
                <a:lnTo>
                  <a:pt x="2256843" y="960437"/>
                </a:lnTo>
                <a:lnTo>
                  <a:pt x="2287314" y="972185"/>
                </a:lnTo>
                <a:lnTo>
                  <a:pt x="2314929" y="983932"/>
                </a:lnTo>
                <a:lnTo>
                  <a:pt x="2340639" y="995045"/>
                </a:lnTo>
                <a:lnTo>
                  <a:pt x="2363810" y="1005522"/>
                </a:lnTo>
                <a:lnTo>
                  <a:pt x="2384442" y="1015682"/>
                </a:lnTo>
                <a:lnTo>
                  <a:pt x="2401900" y="1024572"/>
                </a:lnTo>
                <a:lnTo>
                  <a:pt x="2417135" y="1031875"/>
                </a:lnTo>
                <a:lnTo>
                  <a:pt x="2437450" y="1043305"/>
                </a:lnTo>
                <a:lnTo>
                  <a:pt x="2444750" y="1047432"/>
                </a:lnTo>
                <a:lnTo>
                  <a:pt x="2433641" y="1049337"/>
                </a:lnTo>
                <a:lnTo>
                  <a:pt x="2422849" y="1051560"/>
                </a:lnTo>
                <a:lnTo>
                  <a:pt x="2412057" y="1053782"/>
                </a:lnTo>
                <a:lnTo>
                  <a:pt x="2401265" y="1056957"/>
                </a:lnTo>
                <a:lnTo>
                  <a:pt x="2390473" y="1059815"/>
                </a:lnTo>
                <a:lnTo>
                  <a:pt x="2379998" y="1063307"/>
                </a:lnTo>
                <a:lnTo>
                  <a:pt x="2369524" y="1066800"/>
                </a:lnTo>
                <a:lnTo>
                  <a:pt x="2359049" y="1070927"/>
                </a:lnTo>
                <a:lnTo>
                  <a:pt x="2348892" y="1074737"/>
                </a:lnTo>
                <a:lnTo>
                  <a:pt x="2338418" y="1079500"/>
                </a:lnTo>
                <a:lnTo>
                  <a:pt x="2328260" y="1083945"/>
                </a:lnTo>
                <a:lnTo>
                  <a:pt x="2318421" y="1088707"/>
                </a:lnTo>
                <a:lnTo>
                  <a:pt x="2308264" y="1094105"/>
                </a:lnTo>
                <a:lnTo>
                  <a:pt x="2298741" y="1099502"/>
                </a:lnTo>
                <a:lnTo>
                  <a:pt x="2288901" y="1105217"/>
                </a:lnTo>
                <a:lnTo>
                  <a:pt x="2279062" y="1110932"/>
                </a:lnTo>
                <a:lnTo>
                  <a:pt x="2269539" y="1116965"/>
                </a:lnTo>
                <a:lnTo>
                  <a:pt x="2259700" y="1122997"/>
                </a:lnTo>
                <a:lnTo>
                  <a:pt x="2250177" y="1129665"/>
                </a:lnTo>
                <a:lnTo>
                  <a:pt x="2241290" y="1136015"/>
                </a:lnTo>
                <a:lnTo>
                  <a:pt x="2231768" y="1143000"/>
                </a:lnTo>
                <a:lnTo>
                  <a:pt x="2222563" y="1149985"/>
                </a:lnTo>
                <a:lnTo>
                  <a:pt x="2204788" y="1164590"/>
                </a:lnTo>
                <a:lnTo>
                  <a:pt x="2187013" y="1179512"/>
                </a:lnTo>
                <a:lnTo>
                  <a:pt x="2169555" y="1195070"/>
                </a:lnTo>
                <a:lnTo>
                  <a:pt x="2152415" y="1211580"/>
                </a:lnTo>
                <a:lnTo>
                  <a:pt x="2135909" y="1228407"/>
                </a:lnTo>
                <a:lnTo>
                  <a:pt x="2119404" y="1245870"/>
                </a:lnTo>
                <a:lnTo>
                  <a:pt x="2103534" y="1263332"/>
                </a:lnTo>
                <a:lnTo>
                  <a:pt x="2088298" y="1281430"/>
                </a:lnTo>
                <a:lnTo>
                  <a:pt x="2072745" y="1299527"/>
                </a:lnTo>
                <a:lnTo>
                  <a:pt x="2058144" y="1318260"/>
                </a:lnTo>
                <a:lnTo>
                  <a:pt x="2043543" y="1336675"/>
                </a:lnTo>
                <a:lnTo>
                  <a:pt x="2029577" y="1355725"/>
                </a:lnTo>
                <a:lnTo>
                  <a:pt x="2015928" y="1375092"/>
                </a:lnTo>
                <a:lnTo>
                  <a:pt x="2002280" y="1393825"/>
                </a:lnTo>
                <a:lnTo>
                  <a:pt x="1989266" y="1412875"/>
                </a:lnTo>
                <a:lnTo>
                  <a:pt x="1976569" y="1432242"/>
                </a:lnTo>
                <a:lnTo>
                  <a:pt x="1964508" y="1450975"/>
                </a:lnTo>
                <a:lnTo>
                  <a:pt x="1952446" y="1469707"/>
                </a:lnTo>
                <a:lnTo>
                  <a:pt x="1941019" y="1488122"/>
                </a:lnTo>
                <a:lnTo>
                  <a:pt x="1918800" y="1524635"/>
                </a:lnTo>
                <a:lnTo>
                  <a:pt x="1913722" y="1533525"/>
                </a:lnTo>
                <a:lnTo>
                  <a:pt x="1907691" y="1542415"/>
                </a:lnTo>
                <a:lnTo>
                  <a:pt x="1901978" y="1550987"/>
                </a:lnTo>
                <a:lnTo>
                  <a:pt x="1895629" y="1559242"/>
                </a:lnTo>
                <a:lnTo>
                  <a:pt x="1889599" y="1567497"/>
                </a:lnTo>
                <a:lnTo>
                  <a:pt x="1882933" y="1575435"/>
                </a:lnTo>
                <a:lnTo>
                  <a:pt x="1876267" y="1583055"/>
                </a:lnTo>
                <a:lnTo>
                  <a:pt x="1868967" y="1590675"/>
                </a:lnTo>
                <a:lnTo>
                  <a:pt x="1861667" y="1598295"/>
                </a:lnTo>
                <a:lnTo>
                  <a:pt x="1854366" y="1605280"/>
                </a:lnTo>
                <a:lnTo>
                  <a:pt x="1846748" y="1612582"/>
                </a:lnTo>
                <a:lnTo>
                  <a:pt x="1838813" y="1619250"/>
                </a:lnTo>
                <a:lnTo>
                  <a:pt x="1830878" y="1625917"/>
                </a:lnTo>
                <a:lnTo>
                  <a:pt x="1822625" y="1632585"/>
                </a:lnTo>
                <a:lnTo>
                  <a:pt x="1814372" y="1638935"/>
                </a:lnTo>
                <a:lnTo>
                  <a:pt x="1805802" y="1644967"/>
                </a:lnTo>
                <a:lnTo>
                  <a:pt x="1797232" y="1650682"/>
                </a:lnTo>
                <a:lnTo>
                  <a:pt x="1788345" y="1656715"/>
                </a:lnTo>
                <a:lnTo>
                  <a:pt x="1779140" y="1662112"/>
                </a:lnTo>
                <a:lnTo>
                  <a:pt x="1770252" y="1667510"/>
                </a:lnTo>
                <a:lnTo>
                  <a:pt x="1761047" y="1672272"/>
                </a:lnTo>
                <a:lnTo>
                  <a:pt x="1751525" y="1677035"/>
                </a:lnTo>
                <a:lnTo>
                  <a:pt x="1742003" y="1682115"/>
                </a:lnTo>
                <a:lnTo>
                  <a:pt x="1732480" y="1686242"/>
                </a:lnTo>
                <a:lnTo>
                  <a:pt x="1722958" y="1690687"/>
                </a:lnTo>
                <a:lnTo>
                  <a:pt x="1713118" y="1694497"/>
                </a:lnTo>
                <a:lnTo>
                  <a:pt x="1702961" y="1698307"/>
                </a:lnTo>
                <a:lnTo>
                  <a:pt x="1693121" y="1702117"/>
                </a:lnTo>
                <a:lnTo>
                  <a:pt x="1682964" y="1705610"/>
                </a:lnTo>
                <a:lnTo>
                  <a:pt x="1672807" y="1708467"/>
                </a:lnTo>
                <a:lnTo>
                  <a:pt x="1662333" y="1711325"/>
                </a:lnTo>
                <a:lnTo>
                  <a:pt x="1652493" y="1714500"/>
                </a:lnTo>
                <a:lnTo>
                  <a:pt x="1642018" y="1716722"/>
                </a:lnTo>
                <a:lnTo>
                  <a:pt x="1631544" y="1718945"/>
                </a:lnTo>
                <a:lnTo>
                  <a:pt x="1621069" y="1720850"/>
                </a:lnTo>
                <a:lnTo>
                  <a:pt x="1610277" y="1722755"/>
                </a:lnTo>
                <a:lnTo>
                  <a:pt x="1599803" y="1724342"/>
                </a:lnTo>
                <a:lnTo>
                  <a:pt x="1589328" y="1725930"/>
                </a:lnTo>
                <a:lnTo>
                  <a:pt x="1578536" y="1726882"/>
                </a:lnTo>
                <a:lnTo>
                  <a:pt x="1567744" y="1727835"/>
                </a:lnTo>
                <a:lnTo>
                  <a:pt x="1557587" y="1728470"/>
                </a:lnTo>
                <a:lnTo>
                  <a:pt x="1546795" y="1728787"/>
                </a:lnTo>
                <a:lnTo>
                  <a:pt x="1536320" y="1728787"/>
                </a:lnTo>
                <a:lnTo>
                  <a:pt x="1525528" y="1728787"/>
                </a:lnTo>
                <a:lnTo>
                  <a:pt x="1514736" y="1728470"/>
                </a:lnTo>
                <a:lnTo>
                  <a:pt x="1504262" y="1727835"/>
                </a:lnTo>
                <a:lnTo>
                  <a:pt x="1493470" y="1726882"/>
                </a:lnTo>
                <a:lnTo>
                  <a:pt x="1482995" y="1725930"/>
                </a:lnTo>
                <a:lnTo>
                  <a:pt x="1472521" y="1724342"/>
                </a:lnTo>
                <a:lnTo>
                  <a:pt x="1461729" y="1722755"/>
                </a:lnTo>
                <a:lnTo>
                  <a:pt x="1451254" y="1720850"/>
                </a:lnTo>
                <a:lnTo>
                  <a:pt x="1441414" y="1718945"/>
                </a:lnTo>
                <a:lnTo>
                  <a:pt x="1430940" y="1716722"/>
                </a:lnTo>
                <a:lnTo>
                  <a:pt x="1420465" y="1714182"/>
                </a:lnTo>
                <a:lnTo>
                  <a:pt x="1410308" y="1711007"/>
                </a:lnTo>
                <a:lnTo>
                  <a:pt x="1400151" y="1707832"/>
                </a:lnTo>
                <a:lnTo>
                  <a:pt x="1389994" y="1704657"/>
                </a:lnTo>
                <a:lnTo>
                  <a:pt x="1380154" y="1700530"/>
                </a:lnTo>
                <a:lnTo>
                  <a:pt x="1370632" y="1696720"/>
                </a:lnTo>
                <a:lnTo>
                  <a:pt x="1360792" y="1692592"/>
                </a:lnTo>
                <a:lnTo>
                  <a:pt x="1350952" y="1688147"/>
                </a:lnTo>
                <a:lnTo>
                  <a:pt x="1341430" y="1683385"/>
                </a:lnTo>
                <a:lnTo>
                  <a:pt x="1331908" y="1678622"/>
                </a:lnTo>
                <a:lnTo>
                  <a:pt x="1323020" y="1672907"/>
                </a:lnTo>
                <a:lnTo>
                  <a:pt x="1320481" y="1671637"/>
                </a:lnTo>
                <a:lnTo>
                  <a:pt x="1314450" y="1667192"/>
                </a:lnTo>
                <a:lnTo>
                  <a:pt x="1320798" y="1652270"/>
                </a:lnTo>
                <a:lnTo>
                  <a:pt x="1328416" y="1636712"/>
                </a:lnTo>
                <a:lnTo>
                  <a:pt x="1336034" y="1621155"/>
                </a:lnTo>
                <a:lnTo>
                  <a:pt x="1343652" y="1605280"/>
                </a:lnTo>
                <a:lnTo>
                  <a:pt x="1351905" y="1589722"/>
                </a:lnTo>
                <a:lnTo>
                  <a:pt x="1360475" y="1574482"/>
                </a:lnTo>
                <a:lnTo>
                  <a:pt x="1368727" y="1558925"/>
                </a:lnTo>
                <a:lnTo>
                  <a:pt x="1377615" y="1543685"/>
                </a:lnTo>
                <a:lnTo>
                  <a:pt x="1386502" y="1528762"/>
                </a:lnTo>
                <a:lnTo>
                  <a:pt x="1396025" y="1513522"/>
                </a:lnTo>
                <a:lnTo>
                  <a:pt x="1405230" y="1498600"/>
                </a:lnTo>
                <a:lnTo>
                  <a:pt x="1414752" y="1483995"/>
                </a:lnTo>
                <a:lnTo>
                  <a:pt x="1424274" y="1469390"/>
                </a:lnTo>
                <a:lnTo>
                  <a:pt x="1434431" y="1454467"/>
                </a:lnTo>
                <a:lnTo>
                  <a:pt x="1444589" y="1440180"/>
                </a:lnTo>
                <a:lnTo>
                  <a:pt x="1455063" y="1425892"/>
                </a:lnTo>
                <a:lnTo>
                  <a:pt x="1465538" y="1411922"/>
                </a:lnTo>
                <a:lnTo>
                  <a:pt x="1476330" y="1397952"/>
                </a:lnTo>
                <a:lnTo>
                  <a:pt x="1487439" y="1383982"/>
                </a:lnTo>
                <a:lnTo>
                  <a:pt x="1498231" y="1370330"/>
                </a:lnTo>
                <a:lnTo>
                  <a:pt x="1509658" y="1356995"/>
                </a:lnTo>
                <a:lnTo>
                  <a:pt x="1521402" y="1343660"/>
                </a:lnTo>
                <a:lnTo>
                  <a:pt x="1533146" y="1330642"/>
                </a:lnTo>
                <a:lnTo>
                  <a:pt x="1545208" y="1317625"/>
                </a:lnTo>
                <a:lnTo>
                  <a:pt x="1557587" y="1304925"/>
                </a:lnTo>
                <a:lnTo>
                  <a:pt x="1570283" y="1292542"/>
                </a:lnTo>
                <a:lnTo>
                  <a:pt x="1582662" y="1280160"/>
                </a:lnTo>
                <a:lnTo>
                  <a:pt x="1595676" y="1268095"/>
                </a:lnTo>
                <a:lnTo>
                  <a:pt x="1608690" y="1256347"/>
                </a:lnTo>
                <a:lnTo>
                  <a:pt x="1622021" y="1244600"/>
                </a:lnTo>
                <a:lnTo>
                  <a:pt x="1635670" y="1233170"/>
                </a:lnTo>
                <a:lnTo>
                  <a:pt x="1649319" y="1222057"/>
                </a:lnTo>
                <a:lnTo>
                  <a:pt x="1663602" y="1211262"/>
                </a:lnTo>
                <a:lnTo>
                  <a:pt x="1677568" y="1200467"/>
                </a:lnTo>
                <a:lnTo>
                  <a:pt x="1692169" y="1190307"/>
                </a:lnTo>
                <a:lnTo>
                  <a:pt x="1706770" y="1180147"/>
                </a:lnTo>
                <a:lnTo>
                  <a:pt x="1721371" y="1170622"/>
                </a:lnTo>
                <a:lnTo>
                  <a:pt x="1736924" y="1161097"/>
                </a:lnTo>
                <a:lnTo>
                  <a:pt x="1752160" y="1152207"/>
                </a:lnTo>
                <a:lnTo>
                  <a:pt x="1767396" y="1143317"/>
                </a:lnTo>
                <a:lnTo>
                  <a:pt x="1783266" y="1135062"/>
                </a:lnTo>
                <a:lnTo>
                  <a:pt x="1799137" y="1127125"/>
                </a:lnTo>
                <a:lnTo>
                  <a:pt x="1815325" y="1119505"/>
                </a:lnTo>
                <a:lnTo>
                  <a:pt x="1831830" y="1111885"/>
                </a:lnTo>
                <a:lnTo>
                  <a:pt x="1848335" y="1105217"/>
                </a:lnTo>
                <a:lnTo>
                  <a:pt x="1865158" y="1098550"/>
                </a:lnTo>
                <a:lnTo>
                  <a:pt x="1881663" y="1092835"/>
                </a:lnTo>
                <a:lnTo>
                  <a:pt x="1899121" y="1086802"/>
                </a:lnTo>
                <a:lnTo>
                  <a:pt x="1915944" y="1081722"/>
                </a:lnTo>
                <a:lnTo>
                  <a:pt x="1933719" y="1076642"/>
                </a:lnTo>
                <a:lnTo>
                  <a:pt x="1950859" y="1072197"/>
                </a:lnTo>
                <a:lnTo>
                  <a:pt x="1968634" y="1068387"/>
                </a:lnTo>
                <a:lnTo>
                  <a:pt x="1986092" y="1064577"/>
                </a:lnTo>
                <a:lnTo>
                  <a:pt x="2004184" y="1061402"/>
                </a:lnTo>
                <a:lnTo>
                  <a:pt x="2021959" y="1058545"/>
                </a:lnTo>
                <a:lnTo>
                  <a:pt x="2040051" y="1056322"/>
                </a:lnTo>
                <a:lnTo>
                  <a:pt x="2058144" y="1054100"/>
                </a:lnTo>
                <a:lnTo>
                  <a:pt x="2076554" y="1052830"/>
                </a:lnTo>
                <a:lnTo>
                  <a:pt x="2094329" y="1051560"/>
                </a:lnTo>
                <a:lnTo>
                  <a:pt x="2112738" y="1050925"/>
                </a:lnTo>
                <a:lnTo>
                  <a:pt x="2131148" y="1050925"/>
                </a:lnTo>
                <a:lnTo>
                  <a:pt x="2113056" y="1049020"/>
                </a:lnTo>
                <a:lnTo>
                  <a:pt x="2094646" y="1047432"/>
                </a:lnTo>
                <a:lnTo>
                  <a:pt x="2076236" y="1046480"/>
                </a:lnTo>
                <a:lnTo>
                  <a:pt x="2057826" y="1045845"/>
                </a:lnTo>
                <a:lnTo>
                  <a:pt x="2039417" y="1045527"/>
                </a:lnTo>
                <a:lnTo>
                  <a:pt x="2021007" y="1045845"/>
                </a:lnTo>
                <a:lnTo>
                  <a:pt x="2002280" y="1046480"/>
                </a:lnTo>
                <a:lnTo>
                  <a:pt x="1984187" y="1047432"/>
                </a:lnTo>
                <a:lnTo>
                  <a:pt x="1965460" y="1049020"/>
                </a:lnTo>
                <a:lnTo>
                  <a:pt x="1947050" y="1050925"/>
                </a:lnTo>
                <a:lnTo>
                  <a:pt x="1928640" y="1053147"/>
                </a:lnTo>
                <a:lnTo>
                  <a:pt x="1910230" y="1056322"/>
                </a:lnTo>
                <a:lnTo>
                  <a:pt x="1891821" y="1059497"/>
                </a:lnTo>
                <a:lnTo>
                  <a:pt x="1873411" y="1063307"/>
                </a:lnTo>
                <a:lnTo>
                  <a:pt x="1855318" y="1067752"/>
                </a:lnTo>
                <a:lnTo>
                  <a:pt x="1837226" y="1072515"/>
                </a:lnTo>
                <a:lnTo>
                  <a:pt x="1819133" y="1077277"/>
                </a:lnTo>
                <a:lnTo>
                  <a:pt x="1801041" y="1082992"/>
                </a:lnTo>
                <a:lnTo>
                  <a:pt x="1783583" y="1089025"/>
                </a:lnTo>
                <a:lnTo>
                  <a:pt x="1765808" y="1095375"/>
                </a:lnTo>
                <a:lnTo>
                  <a:pt x="1748351" y="1102042"/>
                </a:lnTo>
                <a:lnTo>
                  <a:pt x="1730893" y="1109345"/>
                </a:lnTo>
                <a:lnTo>
                  <a:pt x="1713753" y="1117282"/>
                </a:lnTo>
                <a:lnTo>
                  <a:pt x="1696295" y="1124902"/>
                </a:lnTo>
                <a:lnTo>
                  <a:pt x="1679473" y="1133475"/>
                </a:lnTo>
                <a:lnTo>
                  <a:pt x="1662650" y="1142365"/>
                </a:lnTo>
                <a:lnTo>
                  <a:pt x="1646145" y="1151255"/>
                </a:lnTo>
                <a:lnTo>
                  <a:pt x="1629957" y="1160462"/>
                </a:lnTo>
                <a:lnTo>
                  <a:pt x="1613451" y="1170305"/>
                </a:lnTo>
                <a:lnTo>
                  <a:pt x="1597581" y="1180465"/>
                </a:lnTo>
                <a:lnTo>
                  <a:pt x="1581710" y="1190942"/>
                </a:lnTo>
                <a:lnTo>
                  <a:pt x="1565840" y="1201737"/>
                </a:lnTo>
                <a:lnTo>
                  <a:pt x="1544891" y="1216660"/>
                </a:lnTo>
                <a:lnTo>
                  <a:pt x="1524576" y="1232217"/>
                </a:lnTo>
                <a:lnTo>
                  <a:pt x="1504262" y="1248092"/>
                </a:lnTo>
                <a:lnTo>
                  <a:pt x="1484265" y="1264602"/>
                </a:lnTo>
                <a:lnTo>
                  <a:pt x="1464903" y="1281430"/>
                </a:lnTo>
                <a:lnTo>
                  <a:pt x="1445541" y="1298575"/>
                </a:lnTo>
                <a:lnTo>
                  <a:pt x="1426496" y="1316672"/>
                </a:lnTo>
                <a:lnTo>
                  <a:pt x="1408404" y="1334452"/>
                </a:lnTo>
                <a:lnTo>
                  <a:pt x="1409991" y="1315085"/>
                </a:lnTo>
                <a:lnTo>
                  <a:pt x="1411578" y="1295400"/>
                </a:lnTo>
                <a:lnTo>
                  <a:pt x="1412530" y="1275715"/>
                </a:lnTo>
                <a:lnTo>
                  <a:pt x="1413482" y="1256347"/>
                </a:lnTo>
                <a:lnTo>
                  <a:pt x="1413800" y="1236980"/>
                </a:lnTo>
                <a:lnTo>
                  <a:pt x="1414117" y="1217612"/>
                </a:lnTo>
                <a:lnTo>
                  <a:pt x="1414435" y="1198880"/>
                </a:lnTo>
                <a:lnTo>
                  <a:pt x="1414117" y="1179512"/>
                </a:lnTo>
                <a:lnTo>
                  <a:pt x="1413482" y="1160462"/>
                </a:lnTo>
                <a:lnTo>
                  <a:pt x="1412847" y="1142047"/>
                </a:lnTo>
                <a:lnTo>
                  <a:pt x="1411578" y="1122997"/>
                </a:lnTo>
                <a:lnTo>
                  <a:pt x="1410308" y="1104582"/>
                </a:lnTo>
                <a:lnTo>
                  <a:pt x="1408721" y="1086167"/>
                </a:lnTo>
                <a:lnTo>
                  <a:pt x="1406817" y="1067752"/>
                </a:lnTo>
                <a:lnTo>
                  <a:pt x="1404912" y="1049655"/>
                </a:lnTo>
                <a:lnTo>
                  <a:pt x="1402056" y="1031240"/>
                </a:lnTo>
                <a:lnTo>
                  <a:pt x="1411895" y="1023302"/>
                </a:lnTo>
                <a:lnTo>
                  <a:pt x="1422052" y="1015365"/>
                </a:lnTo>
                <a:lnTo>
                  <a:pt x="1431892" y="1007427"/>
                </a:lnTo>
                <a:lnTo>
                  <a:pt x="1442049" y="1000442"/>
                </a:lnTo>
                <a:lnTo>
                  <a:pt x="1452206" y="993140"/>
                </a:lnTo>
                <a:lnTo>
                  <a:pt x="1462046" y="986472"/>
                </a:lnTo>
                <a:lnTo>
                  <a:pt x="1472203" y="979487"/>
                </a:lnTo>
                <a:lnTo>
                  <a:pt x="1482678" y="973137"/>
                </a:lnTo>
                <a:lnTo>
                  <a:pt x="1493152" y="967105"/>
                </a:lnTo>
                <a:lnTo>
                  <a:pt x="1503627" y="961072"/>
                </a:lnTo>
                <a:lnTo>
                  <a:pt x="1514102" y="955357"/>
                </a:lnTo>
                <a:lnTo>
                  <a:pt x="1524576" y="949960"/>
                </a:lnTo>
                <a:lnTo>
                  <a:pt x="1535051" y="944562"/>
                </a:lnTo>
                <a:lnTo>
                  <a:pt x="1545843" y="939800"/>
                </a:lnTo>
                <a:lnTo>
                  <a:pt x="1556000" y="935037"/>
                </a:lnTo>
                <a:lnTo>
                  <a:pt x="1566792" y="930592"/>
                </a:lnTo>
                <a:lnTo>
                  <a:pt x="1577584" y="925830"/>
                </a:lnTo>
                <a:lnTo>
                  <a:pt x="1588376" y="922020"/>
                </a:lnTo>
                <a:lnTo>
                  <a:pt x="1599168" y="917892"/>
                </a:lnTo>
                <a:lnTo>
                  <a:pt x="1609960" y="914082"/>
                </a:lnTo>
                <a:lnTo>
                  <a:pt x="1620752" y="910590"/>
                </a:lnTo>
                <a:lnTo>
                  <a:pt x="1631544" y="907415"/>
                </a:lnTo>
                <a:lnTo>
                  <a:pt x="1653445" y="901382"/>
                </a:lnTo>
                <a:lnTo>
                  <a:pt x="1675346" y="895985"/>
                </a:lnTo>
                <a:lnTo>
                  <a:pt x="1697248" y="891222"/>
                </a:lnTo>
                <a:lnTo>
                  <a:pt x="1719149" y="887730"/>
                </a:lnTo>
                <a:lnTo>
                  <a:pt x="1741050" y="884555"/>
                </a:lnTo>
                <a:lnTo>
                  <a:pt x="1763269" y="882015"/>
                </a:lnTo>
                <a:lnTo>
                  <a:pt x="1785171" y="880110"/>
                </a:lnTo>
                <a:lnTo>
                  <a:pt x="1807072" y="878840"/>
                </a:lnTo>
                <a:lnTo>
                  <a:pt x="1828973" y="878205"/>
                </a:lnTo>
                <a:lnTo>
                  <a:pt x="1850557" y="877887"/>
                </a:lnTo>
                <a:close/>
                <a:moveTo>
                  <a:pt x="0" y="0"/>
                </a:moveTo>
                <a:lnTo>
                  <a:pt x="16200" y="2222"/>
                </a:lnTo>
                <a:lnTo>
                  <a:pt x="35895" y="5079"/>
                </a:lnTo>
                <a:lnTo>
                  <a:pt x="62578" y="9841"/>
                </a:lnTo>
                <a:lnTo>
                  <a:pt x="95296" y="16190"/>
                </a:lnTo>
                <a:lnTo>
                  <a:pt x="133732" y="24443"/>
                </a:lnTo>
                <a:lnTo>
                  <a:pt x="155332" y="28888"/>
                </a:lnTo>
                <a:lnTo>
                  <a:pt x="177885" y="34284"/>
                </a:lnTo>
                <a:lnTo>
                  <a:pt x="201391" y="39998"/>
                </a:lnTo>
                <a:lnTo>
                  <a:pt x="226168" y="46665"/>
                </a:lnTo>
                <a:lnTo>
                  <a:pt x="251898" y="53331"/>
                </a:lnTo>
                <a:lnTo>
                  <a:pt x="278899" y="60950"/>
                </a:lnTo>
                <a:lnTo>
                  <a:pt x="306217" y="68886"/>
                </a:lnTo>
                <a:lnTo>
                  <a:pt x="334488" y="77457"/>
                </a:lnTo>
                <a:lnTo>
                  <a:pt x="364029" y="86980"/>
                </a:lnTo>
                <a:lnTo>
                  <a:pt x="393571" y="97138"/>
                </a:lnTo>
                <a:lnTo>
                  <a:pt x="424066" y="107932"/>
                </a:lnTo>
                <a:lnTo>
                  <a:pt x="455195" y="119360"/>
                </a:lnTo>
                <a:lnTo>
                  <a:pt x="486325" y="131422"/>
                </a:lnTo>
                <a:lnTo>
                  <a:pt x="518091" y="144120"/>
                </a:lnTo>
                <a:lnTo>
                  <a:pt x="550491" y="157770"/>
                </a:lnTo>
                <a:lnTo>
                  <a:pt x="582892" y="172055"/>
                </a:lnTo>
                <a:lnTo>
                  <a:pt x="614974" y="187610"/>
                </a:lnTo>
                <a:lnTo>
                  <a:pt x="647693" y="203483"/>
                </a:lnTo>
                <a:lnTo>
                  <a:pt x="680411" y="219990"/>
                </a:lnTo>
                <a:lnTo>
                  <a:pt x="696611" y="228878"/>
                </a:lnTo>
                <a:lnTo>
                  <a:pt x="713129" y="238084"/>
                </a:lnTo>
                <a:lnTo>
                  <a:pt x="729329" y="247290"/>
                </a:lnTo>
                <a:lnTo>
                  <a:pt x="745529" y="256178"/>
                </a:lnTo>
                <a:lnTo>
                  <a:pt x="761730" y="266019"/>
                </a:lnTo>
                <a:lnTo>
                  <a:pt x="777930" y="275860"/>
                </a:lnTo>
                <a:lnTo>
                  <a:pt x="794130" y="286018"/>
                </a:lnTo>
                <a:lnTo>
                  <a:pt x="810013" y="296177"/>
                </a:lnTo>
                <a:lnTo>
                  <a:pt x="825895" y="306970"/>
                </a:lnTo>
                <a:lnTo>
                  <a:pt x="841778" y="317763"/>
                </a:lnTo>
                <a:lnTo>
                  <a:pt x="857343" y="328556"/>
                </a:lnTo>
                <a:lnTo>
                  <a:pt x="872908" y="339984"/>
                </a:lnTo>
                <a:lnTo>
                  <a:pt x="888790" y="351412"/>
                </a:lnTo>
                <a:lnTo>
                  <a:pt x="904038" y="363158"/>
                </a:lnTo>
                <a:lnTo>
                  <a:pt x="919285" y="374903"/>
                </a:lnTo>
                <a:lnTo>
                  <a:pt x="934215" y="387283"/>
                </a:lnTo>
                <a:lnTo>
                  <a:pt x="949462" y="399664"/>
                </a:lnTo>
                <a:lnTo>
                  <a:pt x="964074" y="412362"/>
                </a:lnTo>
                <a:lnTo>
                  <a:pt x="978686" y="425377"/>
                </a:lnTo>
                <a:lnTo>
                  <a:pt x="993298" y="438392"/>
                </a:lnTo>
                <a:lnTo>
                  <a:pt x="1007592" y="452042"/>
                </a:lnTo>
                <a:lnTo>
                  <a:pt x="1021887" y="465692"/>
                </a:lnTo>
                <a:lnTo>
                  <a:pt x="1035546" y="479660"/>
                </a:lnTo>
                <a:lnTo>
                  <a:pt x="1049205" y="493945"/>
                </a:lnTo>
                <a:lnTo>
                  <a:pt x="1062546" y="508548"/>
                </a:lnTo>
                <a:lnTo>
                  <a:pt x="1076205" y="523150"/>
                </a:lnTo>
                <a:lnTo>
                  <a:pt x="1089229" y="538387"/>
                </a:lnTo>
                <a:lnTo>
                  <a:pt x="1101935" y="553942"/>
                </a:lnTo>
                <a:lnTo>
                  <a:pt x="1114323" y="569497"/>
                </a:lnTo>
                <a:lnTo>
                  <a:pt x="1126394" y="585369"/>
                </a:lnTo>
                <a:lnTo>
                  <a:pt x="1138465" y="601559"/>
                </a:lnTo>
                <a:lnTo>
                  <a:pt x="1150218" y="618066"/>
                </a:lnTo>
                <a:lnTo>
                  <a:pt x="1161654" y="634891"/>
                </a:lnTo>
                <a:lnTo>
                  <a:pt x="1172771" y="652033"/>
                </a:lnTo>
                <a:lnTo>
                  <a:pt x="1183571" y="669492"/>
                </a:lnTo>
                <a:lnTo>
                  <a:pt x="1194054" y="686952"/>
                </a:lnTo>
                <a:lnTo>
                  <a:pt x="1203901" y="705046"/>
                </a:lnTo>
                <a:lnTo>
                  <a:pt x="1213748" y="723141"/>
                </a:lnTo>
                <a:lnTo>
                  <a:pt x="1223278" y="741870"/>
                </a:lnTo>
                <a:lnTo>
                  <a:pt x="1232490" y="760599"/>
                </a:lnTo>
                <a:lnTo>
                  <a:pt x="1241066" y="779963"/>
                </a:lnTo>
                <a:lnTo>
                  <a:pt x="1249325" y="799327"/>
                </a:lnTo>
                <a:lnTo>
                  <a:pt x="1257267" y="819009"/>
                </a:lnTo>
                <a:lnTo>
                  <a:pt x="1265208" y="839326"/>
                </a:lnTo>
                <a:lnTo>
                  <a:pt x="1272196" y="859642"/>
                </a:lnTo>
                <a:lnTo>
                  <a:pt x="1279185" y="880593"/>
                </a:lnTo>
                <a:lnTo>
                  <a:pt x="1285220" y="901545"/>
                </a:lnTo>
                <a:lnTo>
                  <a:pt x="1291573" y="922814"/>
                </a:lnTo>
                <a:lnTo>
                  <a:pt x="1296973" y="944717"/>
                </a:lnTo>
                <a:lnTo>
                  <a:pt x="1302056" y="966621"/>
                </a:lnTo>
                <a:lnTo>
                  <a:pt x="1306820" y="989160"/>
                </a:lnTo>
                <a:lnTo>
                  <a:pt x="1310632" y="1012016"/>
                </a:lnTo>
                <a:lnTo>
                  <a:pt x="1314762" y="1034872"/>
                </a:lnTo>
                <a:lnTo>
                  <a:pt x="1317938" y="1058363"/>
                </a:lnTo>
                <a:lnTo>
                  <a:pt x="1320479" y="1082171"/>
                </a:lnTo>
                <a:lnTo>
                  <a:pt x="1323021" y="1106297"/>
                </a:lnTo>
                <a:lnTo>
                  <a:pt x="1324927" y="1130423"/>
                </a:lnTo>
                <a:lnTo>
                  <a:pt x="1326197" y="1155184"/>
                </a:lnTo>
                <a:lnTo>
                  <a:pt x="1326833" y="1180262"/>
                </a:lnTo>
                <a:lnTo>
                  <a:pt x="1327150" y="1205657"/>
                </a:lnTo>
                <a:lnTo>
                  <a:pt x="1326833" y="1232005"/>
                </a:lnTo>
                <a:lnTo>
                  <a:pt x="1325880" y="1258036"/>
                </a:lnTo>
                <a:lnTo>
                  <a:pt x="1324609" y="1284384"/>
                </a:lnTo>
                <a:lnTo>
                  <a:pt x="1322385" y="1311367"/>
                </a:lnTo>
                <a:lnTo>
                  <a:pt x="1319844" y="1338667"/>
                </a:lnTo>
                <a:lnTo>
                  <a:pt x="1316668" y="1366285"/>
                </a:lnTo>
                <a:lnTo>
                  <a:pt x="1313491" y="1390411"/>
                </a:lnTo>
                <a:lnTo>
                  <a:pt x="1309362" y="1413902"/>
                </a:lnTo>
                <a:lnTo>
                  <a:pt x="1304915" y="1436440"/>
                </a:lnTo>
                <a:lnTo>
                  <a:pt x="1299832" y="1458344"/>
                </a:lnTo>
                <a:lnTo>
                  <a:pt x="1294114" y="1479613"/>
                </a:lnTo>
                <a:lnTo>
                  <a:pt x="1288079" y="1499294"/>
                </a:lnTo>
                <a:lnTo>
                  <a:pt x="1281408" y="1518976"/>
                </a:lnTo>
                <a:lnTo>
                  <a:pt x="1274102" y="1537705"/>
                </a:lnTo>
                <a:lnTo>
                  <a:pt x="1266796" y="1555482"/>
                </a:lnTo>
                <a:lnTo>
                  <a:pt x="1258537" y="1572942"/>
                </a:lnTo>
                <a:lnTo>
                  <a:pt x="1250278" y="1589449"/>
                </a:lnTo>
                <a:lnTo>
                  <a:pt x="1241702" y="1605004"/>
                </a:lnTo>
                <a:lnTo>
                  <a:pt x="1232490" y="1620558"/>
                </a:lnTo>
                <a:lnTo>
                  <a:pt x="1222960" y="1634844"/>
                </a:lnTo>
                <a:lnTo>
                  <a:pt x="1212795" y="1648811"/>
                </a:lnTo>
                <a:lnTo>
                  <a:pt x="1202631" y="1661826"/>
                </a:lnTo>
                <a:lnTo>
                  <a:pt x="1192148" y="1674524"/>
                </a:lnTo>
                <a:lnTo>
                  <a:pt x="1181983" y="1686587"/>
                </a:lnTo>
                <a:lnTo>
                  <a:pt x="1170865" y="1698015"/>
                </a:lnTo>
                <a:lnTo>
                  <a:pt x="1159748" y="1708808"/>
                </a:lnTo>
                <a:lnTo>
                  <a:pt x="1148630" y="1718967"/>
                </a:lnTo>
                <a:lnTo>
                  <a:pt x="1137194" y="1728807"/>
                </a:lnTo>
                <a:lnTo>
                  <a:pt x="1125441" y="1738013"/>
                </a:lnTo>
                <a:lnTo>
                  <a:pt x="1113688" y="1746584"/>
                </a:lnTo>
                <a:lnTo>
                  <a:pt x="1101935" y="1754838"/>
                </a:lnTo>
                <a:lnTo>
                  <a:pt x="1089864" y="1762457"/>
                </a:lnTo>
                <a:lnTo>
                  <a:pt x="1078111" y="1769758"/>
                </a:lnTo>
                <a:lnTo>
                  <a:pt x="1066040" y="1776424"/>
                </a:lnTo>
                <a:lnTo>
                  <a:pt x="1053969" y="1782773"/>
                </a:lnTo>
                <a:lnTo>
                  <a:pt x="1041899" y="1788804"/>
                </a:lnTo>
                <a:lnTo>
                  <a:pt x="1029828" y="1793884"/>
                </a:lnTo>
                <a:lnTo>
                  <a:pt x="1018075" y="1799280"/>
                </a:lnTo>
                <a:lnTo>
                  <a:pt x="1019981" y="1770393"/>
                </a:lnTo>
                <a:lnTo>
                  <a:pt x="1021569" y="1741505"/>
                </a:lnTo>
                <a:lnTo>
                  <a:pt x="1022840" y="1711665"/>
                </a:lnTo>
                <a:lnTo>
                  <a:pt x="1023793" y="1682143"/>
                </a:lnTo>
                <a:lnTo>
                  <a:pt x="1024110" y="1652303"/>
                </a:lnTo>
                <a:lnTo>
                  <a:pt x="1024110" y="1622781"/>
                </a:lnTo>
                <a:lnTo>
                  <a:pt x="1024110" y="1592941"/>
                </a:lnTo>
                <a:lnTo>
                  <a:pt x="1023475" y="1563418"/>
                </a:lnTo>
                <a:lnTo>
                  <a:pt x="1022204" y="1533578"/>
                </a:lnTo>
                <a:lnTo>
                  <a:pt x="1020934" y="1504056"/>
                </a:lnTo>
                <a:lnTo>
                  <a:pt x="1019028" y="1474534"/>
                </a:lnTo>
                <a:lnTo>
                  <a:pt x="1016487" y="1445011"/>
                </a:lnTo>
                <a:lnTo>
                  <a:pt x="1013945" y="1415489"/>
                </a:lnTo>
                <a:lnTo>
                  <a:pt x="1011086" y="1385966"/>
                </a:lnTo>
                <a:lnTo>
                  <a:pt x="1007592" y="1356444"/>
                </a:lnTo>
                <a:lnTo>
                  <a:pt x="1003463" y="1327239"/>
                </a:lnTo>
                <a:lnTo>
                  <a:pt x="999016" y="1297717"/>
                </a:lnTo>
                <a:lnTo>
                  <a:pt x="994569" y="1268829"/>
                </a:lnTo>
                <a:lnTo>
                  <a:pt x="989168" y="1239307"/>
                </a:lnTo>
                <a:lnTo>
                  <a:pt x="983451" y="1210419"/>
                </a:lnTo>
                <a:lnTo>
                  <a:pt x="977098" y="1181532"/>
                </a:lnTo>
                <a:lnTo>
                  <a:pt x="970427" y="1152644"/>
                </a:lnTo>
                <a:lnTo>
                  <a:pt x="963439" y="1124074"/>
                </a:lnTo>
                <a:lnTo>
                  <a:pt x="955497" y="1095504"/>
                </a:lnTo>
                <a:lnTo>
                  <a:pt x="947556" y="1067251"/>
                </a:lnTo>
                <a:lnTo>
                  <a:pt x="938979" y="1038681"/>
                </a:lnTo>
                <a:lnTo>
                  <a:pt x="929450" y="1010746"/>
                </a:lnTo>
                <a:lnTo>
                  <a:pt x="919920" y="982811"/>
                </a:lnTo>
                <a:lnTo>
                  <a:pt x="909438" y="955193"/>
                </a:lnTo>
                <a:lnTo>
                  <a:pt x="898638" y="927893"/>
                </a:lnTo>
                <a:lnTo>
                  <a:pt x="887520" y="900275"/>
                </a:lnTo>
                <a:lnTo>
                  <a:pt x="875449" y="873292"/>
                </a:lnTo>
                <a:lnTo>
                  <a:pt x="863061" y="846944"/>
                </a:lnTo>
                <a:lnTo>
                  <a:pt x="850355" y="820279"/>
                </a:lnTo>
                <a:lnTo>
                  <a:pt x="836695" y="793931"/>
                </a:lnTo>
                <a:lnTo>
                  <a:pt x="822719" y="768218"/>
                </a:lnTo>
                <a:lnTo>
                  <a:pt x="808107" y="742822"/>
                </a:lnTo>
                <a:lnTo>
                  <a:pt x="792860" y="717744"/>
                </a:lnTo>
                <a:lnTo>
                  <a:pt x="777295" y="693301"/>
                </a:lnTo>
                <a:lnTo>
                  <a:pt x="761094" y="668857"/>
                </a:lnTo>
                <a:lnTo>
                  <a:pt x="743941" y="645049"/>
                </a:lnTo>
                <a:lnTo>
                  <a:pt x="726788" y="621558"/>
                </a:lnTo>
                <a:lnTo>
                  <a:pt x="708682" y="598385"/>
                </a:lnTo>
                <a:lnTo>
                  <a:pt x="690258" y="575846"/>
                </a:lnTo>
                <a:lnTo>
                  <a:pt x="671199" y="553625"/>
                </a:lnTo>
                <a:lnTo>
                  <a:pt x="651822" y="532038"/>
                </a:lnTo>
                <a:lnTo>
                  <a:pt x="631810" y="510770"/>
                </a:lnTo>
                <a:lnTo>
                  <a:pt x="611480" y="490136"/>
                </a:lnTo>
                <a:lnTo>
                  <a:pt x="590515" y="470454"/>
                </a:lnTo>
                <a:lnTo>
                  <a:pt x="568915" y="450772"/>
                </a:lnTo>
                <a:lnTo>
                  <a:pt x="547632" y="431726"/>
                </a:lnTo>
                <a:lnTo>
                  <a:pt x="525397" y="413631"/>
                </a:lnTo>
                <a:lnTo>
                  <a:pt x="502526" y="395537"/>
                </a:lnTo>
                <a:lnTo>
                  <a:pt x="479655" y="378395"/>
                </a:lnTo>
                <a:lnTo>
                  <a:pt x="456148" y="361570"/>
                </a:lnTo>
                <a:lnTo>
                  <a:pt x="432642" y="345381"/>
                </a:lnTo>
                <a:lnTo>
                  <a:pt x="408501" y="330143"/>
                </a:lnTo>
                <a:lnTo>
                  <a:pt x="384359" y="314906"/>
                </a:lnTo>
                <a:lnTo>
                  <a:pt x="406595" y="332683"/>
                </a:lnTo>
                <a:lnTo>
                  <a:pt x="428513" y="351095"/>
                </a:lnTo>
                <a:lnTo>
                  <a:pt x="449795" y="369506"/>
                </a:lnTo>
                <a:lnTo>
                  <a:pt x="471078" y="388871"/>
                </a:lnTo>
                <a:lnTo>
                  <a:pt x="491725" y="408235"/>
                </a:lnTo>
                <a:lnTo>
                  <a:pt x="511737" y="428551"/>
                </a:lnTo>
                <a:lnTo>
                  <a:pt x="531114" y="448868"/>
                </a:lnTo>
                <a:lnTo>
                  <a:pt x="550173" y="470137"/>
                </a:lnTo>
                <a:lnTo>
                  <a:pt x="568280" y="491088"/>
                </a:lnTo>
                <a:lnTo>
                  <a:pt x="586386" y="512992"/>
                </a:lnTo>
                <a:lnTo>
                  <a:pt x="603539" y="535213"/>
                </a:lnTo>
                <a:lnTo>
                  <a:pt x="620692" y="557752"/>
                </a:lnTo>
                <a:lnTo>
                  <a:pt x="636575" y="580608"/>
                </a:lnTo>
                <a:lnTo>
                  <a:pt x="652140" y="603781"/>
                </a:lnTo>
                <a:lnTo>
                  <a:pt x="667387" y="627272"/>
                </a:lnTo>
                <a:lnTo>
                  <a:pt x="681681" y="651398"/>
                </a:lnTo>
                <a:lnTo>
                  <a:pt x="695658" y="675524"/>
                </a:lnTo>
                <a:lnTo>
                  <a:pt x="708682" y="699967"/>
                </a:lnTo>
                <a:lnTo>
                  <a:pt x="721388" y="724728"/>
                </a:lnTo>
                <a:lnTo>
                  <a:pt x="733459" y="749806"/>
                </a:lnTo>
                <a:lnTo>
                  <a:pt x="744894" y="775519"/>
                </a:lnTo>
                <a:lnTo>
                  <a:pt x="755694" y="800915"/>
                </a:lnTo>
                <a:lnTo>
                  <a:pt x="766177" y="826628"/>
                </a:lnTo>
                <a:lnTo>
                  <a:pt x="776024" y="852341"/>
                </a:lnTo>
                <a:lnTo>
                  <a:pt x="785236" y="878371"/>
                </a:lnTo>
                <a:lnTo>
                  <a:pt x="793495" y="905037"/>
                </a:lnTo>
                <a:lnTo>
                  <a:pt x="801754" y="931385"/>
                </a:lnTo>
                <a:lnTo>
                  <a:pt x="809377" y="957733"/>
                </a:lnTo>
                <a:lnTo>
                  <a:pt x="816048" y="984398"/>
                </a:lnTo>
                <a:lnTo>
                  <a:pt x="822719" y="1011381"/>
                </a:lnTo>
                <a:lnTo>
                  <a:pt x="828437" y="1038364"/>
                </a:lnTo>
                <a:lnTo>
                  <a:pt x="834154" y="1065347"/>
                </a:lnTo>
                <a:lnTo>
                  <a:pt x="838919" y="1092647"/>
                </a:lnTo>
                <a:lnTo>
                  <a:pt x="843366" y="1119630"/>
                </a:lnTo>
                <a:lnTo>
                  <a:pt x="847178" y="1146930"/>
                </a:lnTo>
                <a:lnTo>
                  <a:pt x="850672" y="1174548"/>
                </a:lnTo>
                <a:lnTo>
                  <a:pt x="853849" y="1201848"/>
                </a:lnTo>
                <a:lnTo>
                  <a:pt x="856390" y="1229148"/>
                </a:lnTo>
                <a:lnTo>
                  <a:pt x="858613" y="1256766"/>
                </a:lnTo>
                <a:lnTo>
                  <a:pt x="860202" y="1284066"/>
                </a:lnTo>
                <a:lnTo>
                  <a:pt x="861155" y="1311367"/>
                </a:lnTo>
                <a:lnTo>
                  <a:pt x="862108" y="1338984"/>
                </a:lnTo>
                <a:lnTo>
                  <a:pt x="862425" y="1366602"/>
                </a:lnTo>
                <a:lnTo>
                  <a:pt x="862425" y="1393903"/>
                </a:lnTo>
                <a:lnTo>
                  <a:pt x="862108" y="1421520"/>
                </a:lnTo>
                <a:lnTo>
                  <a:pt x="861472" y="1448821"/>
                </a:lnTo>
                <a:lnTo>
                  <a:pt x="860202" y="1476438"/>
                </a:lnTo>
                <a:lnTo>
                  <a:pt x="858613" y="1504056"/>
                </a:lnTo>
                <a:lnTo>
                  <a:pt x="857025" y="1531356"/>
                </a:lnTo>
                <a:lnTo>
                  <a:pt x="854802" y="1558339"/>
                </a:lnTo>
                <a:lnTo>
                  <a:pt x="851943" y="1585957"/>
                </a:lnTo>
                <a:lnTo>
                  <a:pt x="848766" y="1613257"/>
                </a:lnTo>
                <a:lnTo>
                  <a:pt x="845590" y="1640240"/>
                </a:lnTo>
                <a:lnTo>
                  <a:pt x="842096" y="1667540"/>
                </a:lnTo>
                <a:lnTo>
                  <a:pt x="837648" y="1694523"/>
                </a:lnTo>
                <a:lnTo>
                  <a:pt x="833519" y="1721506"/>
                </a:lnTo>
                <a:lnTo>
                  <a:pt x="828754" y="1748489"/>
                </a:lnTo>
                <a:lnTo>
                  <a:pt x="823672" y="1775472"/>
                </a:lnTo>
                <a:lnTo>
                  <a:pt x="818272" y="1801820"/>
                </a:lnTo>
                <a:lnTo>
                  <a:pt x="812554" y="1828485"/>
                </a:lnTo>
                <a:lnTo>
                  <a:pt x="809695" y="1839913"/>
                </a:lnTo>
                <a:lnTo>
                  <a:pt x="795401" y="1839596"/>
                </a:lnTo>
                <a:lnTo>
                  <a:pt x="790318" y="1839278"/>
                </a:lnTo>
                <a:lnTo>
                  <a:pt x="773800" y="1837056"/>
                </a:lnTo>
                <a:lnTo>
                  <a:pt x="757282" y="1834517"/>
                </a:lnTo>
                <a:lnTo>
                  <a:pt x="741082" y="1831342"/>
                </a:lnTo>
                <a:lnTo>
                  <a:pt x="725200" y="1827533"/>
                </a:lnTo>
                <a:lnTo>
                  <a:pt x="708682" y="1823406"/>
                </a:lnTo>
                <a:lnTo>
                  <a:pt x="693117" y="1819279"/>
                </a:lnTo>
                <a:lnTo>
                  <a:pt x="677234" y="1814200"/>
                </a:lnTo>
                <a:lnTo>
                  <a:pt x="661352" y="1808804"/>
                </a:lnTo>
                <a:lnTo>
                  <a:pt x="646104" y="1803090"/>
                </a:lnTo>
                <a:lnTo>
                  <a:pt x="630857" y="1797058"/>
                </a:lnTo>
                <a:lnTo>
                  <a:pt x="615292" y="1790392"/>
                </a:lnTo>
                <a:lnTo>
                  <a:pt x="600680" y="1783725"/>
                </a:lnTo>
                <a:lnTo>
                  <a:pt x="585750" y="1776107"/>
                </a:lnTo>
                <a:lnTo>
                  <a:pt x="571138" y="1768488"/>
                </a:lnTo>
                <a:lnTo>
                  <a:pt x="556526" y="1760552"/>
                </a:lnTo>
                <a:lnTo>
                  <a:pt x="542232" y="1752298"/>
                </a:lnTo>
                <a:lnTo>
                  <a:pt x="528255" y="1743410"/>
                </a:lnTo>
                <a:lnTo>
                  <a:pt x="514279" y="1734204"/>
                </a:lnTo>
                <a:lnTo>
                  <a:pt x="500620" y="1725315"/>
                </a:lnTo>
                <a:lnTo>
                  <a:pt x="486961" y="1715475"/>
                </a:lnTo>
                <a:lnTo>
                  <a:pt x="473937" y="1705316"/>
                </a:lnTo>
                <a:lnTo>
                  <a:pt x="460913" y="1695158"/>
                </a:lnTo>
                <a:lnTo>
                  <a:pt x="448207" y="1684365"/>
                </a:lnTo>
                <a:lnTo>
                  <a:pt x="435501" y="1673572"/>
                </a:lnTo>
                <a:lnTo>
                  <a:pt x="423113" y="1662144"/>
                </a:lnTo>
                <a:lnTo>
                  <a:pt x="411042" y="1650716"/>
                </a:lnTo>
                <a:lnTo>
                  <a:pt x="399289" y="1638970"/>
                </a:lnTo>
                <a:lnTo>
                  <a:pt x="387853" y="1627225"/>
                </a:lnTo>
                <a:lnTo>
                  <a:pt x="376418" y="1614844"/>
                </a:lnTo>
                <a:lnTo>
                  <a:pt x="365618" y="1602464"/>
                </a:lnTo>
                <a:lnTo>
                  <a:pt x="354817" y="1589766"/>
                </a:lnTo>
                <a:lnTo>
                  <a:pt x="344335" y="1576751"/>
                </a:lnTo>
                <a:lnTo>
                  <a:pt x="334170" y="1563736"/>
                </a:lnTo>
                <a:lnTo>
                  <a:pt x="324323" y="1550403"/>
                </a:lnTo>
                <a:lnTo>
                  <a:pt x="314793" y="1536435"/>
                </a:lnTo>
                <a:lnTo>
                  <a:pt x="305581" y="1522785"/>
                </a:lnTo>
                <a:lnTo>
                  <a:pt x="296369" y="1508818"/>
                </a:lnTo>
                <a:lnTo>
                  <a:pt x="287793" y="1494850"/>
                </a:lnTo>
                <a:lnTo>
                  <a:pt x="279534" y="1480565"/>
                </a:lnTo>
                <a:lnTo>
                  <a:pt x="271593" y="1465963"/>
                </a:lnTo>
                <a:lnTo>
                  <a:pt x="263969" y="1451360"/>
                </a:lnTo>
                <a:lnTo>
                  <a:pt x="256663" y="1436758"/>
                </a:lnTo>
                <a:lnTo>
                  <a:pt x="249675" y="1421838"/>
                </a:lnTo>
                <a:lnTo>
                  <a:pt x="243322" y="1406600"/>
                </a:lnTo>
                <a:lnTo>
                  <a:pt x="236969" y="1391363"/>
                </a:lnTo>
                <a:lnTo>
                  <a:pt x="231251" y="1376126"/>
                </a:lnTo>
                <a:lnTo>
                  <a:pt x="225533" y="1360888"/>
                </a:lnTo>
                <a:lnTo>
                  <a:pt x="220451" y="1345016"/>
                </a:lnTo>
                <a:lnTo>
                  <a:pt x="215686" y="1329461"/>
                </a:lnTo>
                <a:lnTo>
                  <a:pt x="211556" y="1313906"/>
                </a:lnTo>
                <a:lnTo>
                  <a:pt x="207745" y="1298034"/>
                </a:lnTo>
                <a:lnTo>
                  <a:pt x="203933" y="1282162"/>
                </a:lnTo>
                <a:lnTo>
                  <a:pt x="200756" y="1266290"/>
                </a:lnTo>
                <a:lnTo>
                  <a:pt x="198215" y="1250417"/>
                </a:lnTo>
                <a:lnTo>
                  <a:pt x="195991" y="1234545"/>
                </a:lnTo>
                <a:lnTo>
                  <a:pt x="193768" y="1218038"/>
                </a:lnTo>
                <a:lnTo>
                  <a:pt x="192497" y="1202166"/>
                </a:lnTo>
                <a:lnTo>
                  <a:pt x="191544" y="1186293"/>
                </a:lnTo>
                <a:lnTo>
                  <a:pt x="190909" y="1169786"/>
                </a:lnTo>
                <a:lnTo>
                  <a:pt x="190591" y="1153914"/>
                </a:lnTo>
                <a:lnTo>
                  <a:pt x="190909" y="1137724"/>
                </a:lnTo>
                <a:lnTo>
                  <a:pt x="191862" y="1121534"/>
                </a:lnTo>
                <a:lnTo>
                  <a:pt x="193133" y="1105345"/>
                </a:lnTo>
                <a:lnTo>
                  <a:pt x="195038" y="1089155"/>
                </a:lnTo>
                <a:lnTo>
                  <a:pt x="198850" y="1056776"/>
                </a:lnTo>
                <a:lnTo>
                  <a:pt x="202344" y="1023444"/>
                </a:lnTo>
                <a:lnTo>
                  <a:pt x="206156" y="989477"/>
                </a:lnTo>
                <a:lnTo>
                  <a:pt x="209333" y="954876"/>
                </a:lnTo>
                <a:lnTo>
                  <a:pt x="212192" y="919957"/>
                </a:lnTo>
                <a:lnTo>
                  <a:pt x="214415" y="884403"/>
                </a:lnTo>
                <a:lnTo>
                  <a:pt x="216639" y="848531"/>
                </a:lnTo>
                <a:lnTo>
                  <a:pt x="218545" y="812343"/>
                </a:lnTo>
                <a:lnTo>
                  <a:pt x="219498" y="775836"/>
                </a:lnTo>
                <a:lnTo>
                  <a:pt x="220133" y="739013"/>
                </a:lnTo>
                <a:lnTo>
                  <a:pt x="220133" y="701872"/>
                </a:lnTo>
                <a:lnTo>
                  <a:pt x="219498" y="664731"/>
                </a:lnTo>
                <a:lnTo>
                  <a:pt x="217909" y="627907"/>
                </a:lnTo>
                <a:lnTo>
                  <a:pt x="215686" y="590766"/>
                </a:lnTo>
                <a:lnTo>
                  <a:pt x="214415" y="572354"/>
                </a:lnTo>
                <a:lnTo>
                  <a:pt x="212827" y="553942"/>
                </a:lnTo>
                <a:lnTo>
                  <a:pt x="211239" y="535530"/>
                </a:lnTo>
                <a:lnTo>
                  <a:pt x="209333" y="517119"/>
                </a:lnTo>
                <a:lnTo>
                  <a:pt x="207109" y="498707"/>
                </a:lnTo>
                <a:lnTo>
                  <a:pt x="204568" y="480612"/>
                </a:lnTo>
                <a:lnTo>
                  <a:pt x="202027" y="462518"/>
                </a:lnTo>
                <a:lnTo>
                  <a:pt x="199168" y="444106"/>
                </a:lnTo>
                <a:lnTo>
                  <a:pt x="195991" y="426329"/>
                </a:lnTo>
                <a:lnTo>
                  <a:pt x="192497" y="408235"/>
                </a:lnTo>
                <a:lnTo>
                  <a:pt x="189003" y="390458"/>
                </a:lnTo>
                <a:lnTo>
                  <a:pt x="185191" y="372681"/>
                </a:lnTo>
                <a:lnTo>
                  <a:pt x="181062" y="355221"/>
                </a:lnTo>
                <a:lnTo>
                  <a:pt x="176615" y="337445"/>
                </a:lnTo>
                <a:lnTo>
                  <a:pt x="172168" y="320302"/>
                </a:lnTo>
                <a:lnTo>
                  <a:pt x="167085" y="302843"/>
                </a:lnTo>
                <a:lnTo>
                  <a:pt x="162003" y="286018"/>
                </a:lnTo>
                <a:lnTo>
                  <a:pt x="156285" y="269194"/>
                </a:lnTo>
                <a:lnTo>
                  <a:pt x="150567" y="252369"/>
                </a:lnTo>
                <a:lnTo>
                  <a:pt x="144214" y="235862"/>
                </a:lnTo>
                <a:lnTo>
                  <a:pt x="137861" y="219355"/>
                </a:lnTo>
                <a:lnTo>
                  <a:pt x="130873" y="203165"/>
                </a:lnTo>
                <a:lnTo>
                  <a:pt x="124202" y="187293"/>
                </a:lnTo>
                <a:lnTo>
                  <a:pt x="116578" y="171103"/>
                </a:lnTo>
                <a:lnTo>
                  <a:pt x="108637" y="155866"/>
                </a:lnTo>
                <a:lnTo>
                  <a:pt x="100696" y="140311"/>
                </a:lnTo>
                <a:lnTo>
                  <a:pt x="92437" y="125074"/>
                </a:lnTo>
                <a:lnTo>
                  <a:pt x="83543" y="110154"/>
                </a:lnTo>
                <a:lnTo>
                  <a:pt x="74331" y="95551"/>
                </a:lnTo>
                <a:lnTo>
                  <a:pt x="65119" y="81266"/>
                </a:lnTo>
                <a:lnTo>
                  <a:pt x="54954" y="66664"/>
                </a:lnTo>
                <a:lnTo>
                  <a:pt x="44789" y="52696"/>
                </a:lnTo>
                <a:lnTo>
                  <a:pt x="34307" y="39046"/>
                </a:lnTo>
                <a:lnTo>
                  <a:pt x="23189" y="25713"/>
                </a:lnTo>
                <a:lnTo>
                  <a:pt x="11753" y="12698"/>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92D050"/>
              </a:solidFill>
              <a:latin typeface="+mj-lt"/>
            </a:endParaRPr>
          </a:p>
        </p:txBody>
      </p:sp>
      <p:sp>
        <p:nvSpPr>
          <p:cNvPr id="8" name="KSO_Shape"/>
          <p:cNvSpPr>
            <a:spLocks noChangeAspect="1"/>
          </p:cNvSpPr>
          <p:nvPr/>
        </p:nvSpPr>
        <p:spPr bwMode="auto">
          <a:xfrm>
            <a:off x="2883819" y="2471690"/>
            <a:ext cx="985608" cy="936000"/>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mj-lt"/>
            </a:endParaRPr>
          </a:p>
        </p:txBody>
      </p:sp>
      <p:sp>
        <p:nvSpPr>
          <p:cNvPr id="10" name="KSO_Shape"/>
          <p:cNvSpPr>
            <a:spLocks noChangeAspect="1"/>
          </p:cNvSpPr>
          <p:nvPr/>
        </p:nvSpPr>
        <p:spPr bwMode="auto">
          <a:xfrm>
            <a:off x="5177188" y="2471586"/>
            <a:ext cx="1028222" cy="93600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latin typeface="+mj-lt"/>
            </a:endParaRPr>
          </a:p>
        </p:txBody>
      </p:sp>
      <p:sp>
        <p:nvSpPr>
          <p:cNvPr id="13" name="矩形 12"/>
          <p:cNvSpPr/>
          <p:nvPr/>
        </p:nvSpPr>
        <p:spPr>
          <a:xfrm>
            <a:off x="2548286" y="3701490"/>
            <a:ext cx="1715215" cy="1077218"/>
          </a:xfrm>
          <a:prstGeom prst="rect">
            <a:avLst/>
          </a:prstGeom>
        </p:spPr>
        <p:txBody>
          <a:bodyPr wrap="square">
            <a:spAutoFit/>
          </a:bodyPr>
          <a:lstStyle/>
          <a:p>
            <a:pPr algn="ctr"/>
            <a:r>
              <a:rPr lang="zh-CN" altLang="en-US" sz="3200" b="1" dirty="0">
                <a:solidFill>
                  <a:schemeClr val="bg1"/>
                </a:solidFill>
                <a:latin typeface="+mj-lt"/>
              </a:rPr>
              <a:t>程序并行优化</a:t>
            </a:r>
            <a:endParaRPr lang="en-US" altLang="zh-CN" sz="3200" b="1" dirty="0">
              <a:solidFill>
                <a:schemeClr val="bg1"/>
              </a:solidFill>
              <a:latin typeface="+mj-lt"/>
            </a:endParaRPr>
          </a:p>
        </p:txBody>
      </p:sp>
      <p:sp>
        <p:nvSpPr>
          <p:cNvPr id="14" name="矩形 13"/>
          <p:cNvSpPr/>
          <p:nvPr/>
        </p:nvSpPr>
        <p:spPr>
          <a:xfrm>
            <a:off x="4547482" y="3731644"/>
            <a:ext cx="2512420" cy="1569660"/>
          </a:xfrm>
          <a:prstGeom prst="rect">
            <a:avLst/>
          </a:prstGeom>
        </p:spPr>
        <p:txBody>
          <a:bodyPr wrap="square">
            <a:spAutoFit/>
          </a:bodyPr>
          <a:lstStyle/>
          <a:p>
            <a:pPr algn="ctr"/>
            <a:r>
              <a:rPr lang="zh-CN" altLang="en-US" sz="3200" b="1" dirty="0">
                <a:solidFill>
                  <a:schemeClr val="bg1"/>
                </a:solidFill>
                <a:latin typeface="+mj-lt"/>
              </a:rPr>
              <a:t>流体机械数值模拟程序并行优化</a:t>
            </a:r>
            <a:endParaRPr lang="en-US" altLang="zh-CN" sz="3200" b="1" dirty="0">
              <a:solidFill>
                <a:schemeClr val="bg1"/>
              </a:solidFill>
              <a:latin typeface="+mj-lt"/>
            </a:endParaRPr>
          </a:p>
        </p:txBody>
      </p:sp>
      <p:sp>
        <p:nvSpPr>
          <p:cNvPr id="15" name="矩形 14"/>
          <p:cNvSpPr/>
          <p:nvPr/>
        </p:nvSpPr>
        <p:spPr>
          <a:xfrm>
            <a:off x="242157" y="3669569"/>
            <a:ext cx="1748141" cy="1077218"/>
          </a:xfrm>
          <a:prstGeom prst="rect">
            <a:avLst/>
          </a:prstGeom>
        </p:spPr>
        <p:txBody>
          <a:bodyPr wrap="square">
            <a:spAutoFit/>
          </a:bodyPr>
          <a:lstStyle/>
          <a:p>
            <a:pPr algn="ctr"/>
            <a:r>
              <a:rPr lang="zh-CN" altLang="en-US" sz="3200" b="1" dirty="0">
                <a:solidFill>
                  <a:schemeClr val="bg1"/>
                </a:solidFill>
                <a:latin typeface="+mj-lt"/>
              </a:rPr>
              <a:t>国产超算平台</a:t>
            </a:r>
            <a:endParaRPr lang="en-US" altLang="zh-CN" sz="3200" b="1" dirty="0">
              <a:solidFill>
                <a:schemeClr val="bg1"/>
              </a:solidFill>
              <a:latin typeface="+mj-lt"/>
            </a:endParaRPr>
          </a:p>
        </p:txBody>
      </p:sp>
      <p:cxnSp>
        <p:nvCxnSpPr>
          <p:cNvPr id="16" name="直接连接符 15"/>
          <p:cNvCxnSpPr/>
          <p:nvPr/>
        </p:nvCxnSpPr>
        <p:spPr>
          <a:xfrm>
            <a:off x="2282476"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14120" y="2471690"/>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68" name="流程图: 过程 67"/>
          <p:cNvSpPr/>
          <p:nvPr/>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69" name="流程图: 过程 8"/>
          <p:cNvSpPr/>
          <p:nvPr/>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pic>
        <p:nvPicPr>
          <p:cNvPr id="70" name="图片 69"/>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
        <p:nvSpPr>
          <p:cNvPr id="17" name="KSO_Shape">
            <a:extLst>
              <a:ext uri="{FF2B5EF4-FFF2-40B4-BE49-F238E27FC236}">
                <a16:creationId xmlns:a16="http://schemas.microsoft.com/office/drawing/2014/main" id="{301597EF-6C94-4740-9FB4-D5EFE9528D7E}"/>
              </a:ext>
            </a:extLst>
          </p:cNvPr>
          <p:cNvSpPr>
            <a:spLocks/>
          </p:cNvSpPr>
          <p:nvPr/>
        </p:nvSpPr>
        <p:spPr bwMode="auto">
          <a:xfrm>
            <a:off x="7681092" y="2419459"/>
            <a:ext cx="872336" cy="988127"/>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9" name="直接连接符 18">
            <a:extLst>
              <a:ext uri="{FF2B5EF4-FFF2-40B4-BE49-F238E27FC236}">
                <a16:creationId xmlns:a16="http://schemas.microsoft.com/office/drawing/2014/main" id="{00B1D43E-6042-48A8-BDEC-D911EE59A18B}"/>
              </a:ext>
            </a:extLst>
          </p:cNvPr>
          <p:cNvCxnSpPr/>
          <p:nvPr/>
        </p:nvCxnSpPr>
        <p:spPr>
          <a:xfrm>
            <a:off x="6967364" y="2471586"/>
            <a:ext cx="0" cy="1620000"/>
          </a:xfrm>
          <a:prstGeom prst="line">
            <a:avLst/>
          </a:prstGeom>
          <a:ln w="31750">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EC9A591B-A4D6-4B15-B966-6A87CC604462}"/>
              </a:ext>
            </a:extLst>
          </p:cNvPr>
          <p:cNvSpPr/>
          <p:nvPr/>
        </p:nvSpPr>
        <p:spPr>
          <a:xfrm>
            <a:off x="7259543" y="3693113"/>
            <a:ext cx="1724173" cy="1077218"/>
          </a:xfrm>
          <a:prstGeom prst="rect">
            <a:avLst/>
          </a:prstGeom>
        </p:spPr>
        <p:txBody>
          <a:bodyPr wrap="square">
            <a:spAutoFit/>
          </a:bodyPr>
          <a:lstStyle/>
          <a:p>
            <a:pPr algn="ctr"/>
            <a:r>
              <a:rPr lang="zh-CN" altLang="en-US" sz="3200" b="1" dirty="0">
                <a:solidFill>
                  <a:srgbClr val="FFC000"/>
                </a:solidFill>
                <a:latin typeface="+mj-lt"/>
              </a:rPr>
              <a:t>问题与建议</a:t>
            </a:r>
            <a:endParaRPr lang="en-US" altLang="zh-CN" sz="3200" b="1" dirty="0">
              <a:solidFill>
                <a:srgbClr val="FFC000"/>
              </a:solidFill>
              <a:latin typeface="+mj-lt"/>
            </a:endParaRPr>
          </a:p>
        </p:txBody>
      </p:sp>
    </p:spTree>
    <p:extLst>
      <p:ext uri="{BB962C8B-B14F-4D97-AF65-F5344CB8AC3E}">
        <p14:creationId xmlns:p14="http://schemas.microsoft.com/office/powerpoint/2010/main" val="1057532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978" y="226101"/>
            <a:ext cx="2501006" cy="646331"/>
          </a:xfrm>
          <a:prstGeom prst="rect">
            <a:avLst/>
          </a:prstGeom>
          <a:noFill/>
        </p:spPr>
        <p:txBody>
          <a:bodyPr wrap="none" rtlCol="0">
            <a:spAutoFit/>
          </a:bodyPr>
          <a:lstStyle/>
          <a:p>
            <a:r>
              <a:rPr lang="zh-CN" altLang="en-US" sz="3600" b="1" dirty="0">
                <a:solidFill>
                  <a:srgbClr val="365A9C"/>
                </a:solidFill>
              </a:rPr>
              <a:t>问题与建议</a:t>
            </a:r>
          </a:p>
        </p:txBody>
      </p:sp>
      <p:sp>
        <p:nvSpPr>
          <p:cNvPr id="4" name="矩形 24">
            <a:extLst>
              <a:ext uri="{FF2B5EF4-FFF2-40B4-BE49-F238E27FC236}">
                <a16:creationId xmlns:a16="http://schemas.microsoft.com/office/drawing/2014/main" id="{3BA6E0C7-A50C-4385-A3AE-B70E3076CDB6}"/>
              </a:ext>
            </a:extLst>
          </p:cNvPr>
          <p:cNvSpPr>
            <a:spLocks noChangeArrowheads="1"/>
          </p:cNvSpPr>
          <p:nvPr/>
        </p:nvSpPr>
        <p:spPr bwMode="auto">
          <a:xfrm>
            <a:off x="221617" y="1796344"/>
            <a:ext cx="2576613" cy="149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eaLnBrk="1" hangingPunct="1">
              <a:lnSpc>
                <a:spcPct val="110000"/>
              </a:lnSpc>
            </a:pPr>
            <a:r>
              <a:rPr lang="zh-CN" altLang="en-US" sz="2400" b="1" dirty="0">
                <a:solidFill>
                  <a:srgbClr val="C00000"/>
                </a:solidFill>
                <a:latin typeface="微软雅黑" panose="020B0503020204020204" pitchFamily="34" charset="-122"/>
                <a:ea typeface="微软雅黑" panose="020B0503020204020204" pitchFamily="34" charset="-122"/>
              </a:rPr>
              <a:t>机器研制单位</a:t>
            </a:r>
            <a:r>
              <a:rPr lang="zh-CN" altLang="en-US" sz="2000" b="1" dirty="0">
                <a:latin typeface="微软雅黑" panose="020B0503020204020204" pitchFamily="34" charset="-122"/>
                <a:ea typeface="微软雅黑" panose="020B0503020204020204" pitchFamily="34" charset="-122"/>
              </a:rPr>
              <a:t>：更为详细的说明文档（指令流水、访存架构等）</a:t>
            </a:r>
          </a:p>
        </p:txBody>
      </p:sp>
      <p:sp>
        <p:nvSpPr>
          <p:cNvPr id="5" name="矩形 30">
            <a:extLst>
              <a:ext uri="{FF2B5EF4-FFF2-40B4-BE49-F238E27FC236}">
                <a16:creationId xmlns:a16="http://schemas.microsoft.com/office/drawing/2014/main" id="{620D6DE4-B148-40F6-8608-C45CE9975B9D}"/>
              </a:ext>
            </a:extLst>
          </p:cNvPr>
          <p:cNvSpPr>
            <a:spLocks noChangeArrowheads="1"/>
          </p:cNvSpPr>
          <p:nvPr/>
        </p:nvSpPr>
        <p:spPr bwMode="auto">
          <a:xfrm>
            <a:off x="349843" y="4755410"/>
            <a:ext cx="2448387" cy="81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eaLnBrk="1" hangingPunct="1">
              <a:lnSpc>
                <a:spcPct val="110000"/>
              </a:lnSpc>
            </a:pPr>
            <a:r>
              <a:rPr lang="zh-CN" altLang="en-US" sz="2400" b="1" dirty="0">
                <a:solidFill>
                  <a:srgbClr val="C00000"/>
                </a:solidFill>
                <a:latin typeface="微软雅黑" panose="020B0503020204020204" pitchFamily="34" charset="-122"/>
                <a:ea typeface="微软雅黑" panose="020B0503020204020204" pitchFamily="34" charset="-122"/>
              </a:rPr>
              <a:t>应用单位</a:t>
            </a:r>
            <a:r>
              <a:rPr lang="zh-CN" altLang="en-US" sz="2000" b="1" dirty="0">
                <a:latin typeface="微软雅黑" panose="020B0503020204020204" pitchFamily="34" charset="-122"/>
                <a:ea typeface="微软雅黑" panose="020B0503020204020204" pitchFamily="34" charset="-122"/>
              </a:rPr>
              <a:t>：学科交叉，相互促进</a:t>
            </a:r>
          </a:p>
        </p:txBody>
      </p:sp>
      <p:grpSp>
        <p:nvGrpSpPr>
          <p:cNvPr id="6" name="组合 5">
            <a:extLst>
              <a:ext uri="{FF2B5EF4-FFF2-40B4-BE49-F238E27FC236}">
                <a16:creationId xmlns:a16="http://schemas.microsoft.com/office/drawing/2014/main" id="{47E03149-086B-4614-B07E-F70246D82E1C}"/>
              </a:ext>
            </a:extLst>
          </p:cNvPr>
          <p:cNvGrpSpPr/>
          <p:nvPr/>
        </p:nvGrpSpPr>
        <p:grpSpPr>
          <a:xfrm>
            <a:off x="2555215" y="1926859"/>
            <a:ext cx="3290917" cy="3351723"/>
            <a:chOff x="2460707" y="1447844"/>
            <a:chExt cx="3290917" cy="4318031"/>
          </a:xfrm>
        </p:grpSpPr>
        <p:grpSp>
          <p:nvGrpSpPr>
            <p:cNvPr id="7" name="组合 6">
              <a:extLst>
                <a:ext uri="{FF2B5EF4-FFF2-40B4-BE49-F238E27FC236}">
                  <a16:creationId xmlns:a16="http://schemas.microsoft.com/office/drawing/2014/main" id="{AFA6056A-F14F-49EC-B0F0-2C8DEE785938}"/>
                </a:ext>
              </a:extLst>
            </p:cNvPr>
            <p:cNvGrpSpPr/>
            <p:nvPr/>
          </p:nvGrpSpPr>
          <p:grpSpPr bwMode="auto">
            <a:xfrm>
              <a:off x="3997222" y="3403018"/>
              <a:ext cx="1676895" cy="2359217"/>
              <a:chOff x="4318781" y="3908475"/>
              <a:chExt cx="1772529" cy="1854590"/>
            </a:xfrm>
            <a:gradFill>
              <a:gsLst>
                <a:gs pos="1000">
                  <a:srgbClr val="DB9458"/>
                </a:gs>
                <a:gs pos="100000">
                  <a:srgbClr val="FF9B2D"/>
                </a:gs>
              </a:gsLst>
              <a:lin ang="13500000" scaled="1"/>
            </a:gradFill>
          </p:grpSpPr>
          <p:sp>
            <p:nvSpPr>
              <p:cNvPr id="25" name="直角三角形 24">
                <a:extLst>
                  <a:ext uri="{FF2B5EF4-FFF2-40B4-BE49-F238E27FC236}">
                    <a16:creationId xmlns:a16="http://schemas.microsoft.com/office/drawing/2014/main" id="{ED7588A9-AD0D-4B52-B9C5-B24940530E78}"/>
                  </a:ext>
                </a:extLst>
              </p:cNvPr>
              <p:cNvSpPr/>
              <p:nvPr/>
            </p:nvSpPr>
            <p:spPr bwMode="auto">
              <a:xfrm rot="5400000">
                <a:off x="4311748" y="3915508"/>
                <a:ext cx="1786596" cy="1772529"/>
              </a:xfrm>
              <a:prstGeom prst="rtTriangle">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rstMaterial="matte"/>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sp>
            <p:nvSpPr>
              <p:cNvPr id="26" name="直角三角形 25">
                <a:extLst>
                  <a:ext uri="{FF2B5EF4-FFF2-40B4-BE49-F238E27FC236}">
                    <a16:creationId xmlns:a16="http://schemas.microsoft.com/office/drawing/2014/main" id="{94098B82-24E0-4907-9705-1D0DCF8B5D82}"/>
                  </a:ext>
                </a:extLst>
              </p:cNvPr>
              <p:cNvSpPr/>
              <p:nvPr/>
            </p:nvSpPr>
            <p:spPr bwMode="auto">
              <a:xfrm rot="16200000">
                <a:off x="4401796" y="5205679"/>
                <a:ext cx="564989" cy="549783"/>
              </a:xfrm>
              <a:prstGeom prst="rtTriangle">
                <a:avLst/>
              </a:prstGeom>
              <a:grpFill/>
              <a:ln w="12700" cap="flat" cmpd="sng" algn="ctr">
                <a:noFill/>
                <a:prstDash val="solid"/>
                <a:round/>
                <a:headEnd type="none" w="med" len="med"/>
                <a:tailEnd type="none" w="med" len="med"/>
              </a:ln>
              <a:effectLst>
                <a:outerShdw blurRad="50800" dist="38100" dir="13500000" algn="br" rotWithShape="0">
                  <a:prstClr val="black">
                    <a:alpha val="40000"/>
                  </a:prstClr>
                </a:outerShdw>
              </a:effectLst>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grpSp>
        <p:grpSp>
          <p:nvGrpSpPr>
            <p:cNvPr id="8" name="组合 6">
              <a:extLst>
                <a:ext uri="{FF2B5EF4-FFF2-40B4-BE49-F238E27FC236}">
                  <a16:creationId xmlns:a16="http://schemas.microsoft.com/office/drawing/2014/main" id="{42DF3634-FF9D-4E1B-BE2F-E0F5B6CF6CCA}"/>
                </a:ext>
              </a:extLst>
            </p:cNvPr>
            <p:cNvGrpSpPr/>
            <p:nvPr/>
          </p:nvGrpSpPr>
          <p:grpSpPr bwMode="auto">
            <a:xfrm>
              <a:off x="3997222" y="1447845"/>
              <a:ext cx="1711997" cy="1868678"/>
              <a:chOff x="4318781" y="1800665"/>
              <a:chExt cx="2130082" cy="2039815"/>
            </a:xfr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grpSpPr>
          <p:sp>
            <p:nvSpPr>
              <p:cNvPr id="23" name="直角三角形 22">
                <a:extLst>
                  <a:ext uri="{FF2B5EF4-FFF2-40B4-BE49-F238E27FC236}">
                    <a16:creationId xmlns:a16="http://schemas.microsoft.com/office/drawing/2014/main" id="{04E8BDBF-71E3-46E4-8563-71EE5E9AEA40}"/>
                  </a:ext>
                </a:extLst>
              </p:cNvPr>
              <p:cNvSpPr/>
              <p:nvPr/>
            </p:nvSpPr>
            <p:spPr bwMode="auto">
              <a:xfrm>
                <a:off x="4318781" y="1800665"/>
                <a:ext cx="2039815" cy="2039815"/>
              </a:xfrm>
              <a:prstGeom prst="rtTriangle">
                <a:avLst/>
              </a:prstGeom>
              <a:grpFill/>
              <a:ln w="12700" cap="flat" cmpd="sng" algn="ctr">
                <a:noFill/>
                <a:prstDash val="solid"/>
                <a:round/>
                <a:headEnd type="none" w="med" len="med"/>
                <a:tailEnd type="none" w="med" len="med"/>
              </a:ln>
              <a:effectLst>
                <a:outerShdw blurRad="50800" dist="38100" dir="18900000" algn="bl" rotWithShape="0">
                  <a:prstClr val="black">
                    <a:alpha val="40000"/>
                  </a:prstClr>
                </a:outerShdw>
              </a:effectLst>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sp>
            <p:nvSpPr>
              <p:cNvPr id="24" name="直角三角形 23">
                <a:extLst>
                  <a:ext uri="{FF2B5EF4-FFF2-40B4-BE49-F238E27FC236}">
                    <a16:creationId xmlns:a16="http://schemas.microsoft.com/office/drawing/2014/main" id="{E47473C7-9B4E-459D-BA5C-9C335857CC8A}"/>
                  </a:ext>
                </a:extLst>
              </p:cNvPr>
              <p:cNvSpPr/>
              <p:nvPr/>
            </p:nvSpPr>
            <p:spPr bwMode="auto">
              <a:xfrm rot="10800000">
                <a:off x="5683347" y="3080824"/>
                <a:ext cx="765516" cy="759655"/>
              </a:xfrm>
              <a:prstGeom prst="rtTriangle">
                <a:avLst/>
              </a:prstGeom>
              <a:grp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grpSp>
        <p:grpSp>
          <p:nvGrpSpPr>
            <p:cNvPr id="9" name="组合 9">
              <a:extLst>
                <a:ext uri="{FF2B5EF4-FFF2-40B4-BE49-F238E27FC236}">
                  <a16:creationId xmlns:a16="http://schemas.microsoft.com/office/drawing/2014/main" id="{47DB64DE-1BD9-46D1-898C-F28B7F34C1C5}"/>
                </a:ext>
              </a:extLst>
            </p:cNvPr>
            <p:cNvGrpSpPr/>
            <p:nvPr/>
          </p:nvGrpSpPr>
          <p:grpSpPr bwMode="auto">
            <a:xfrm>
              <a:off x="2706282" y="1519801"/>
              <a:ext cx="1205543" cy="1796720"/>
              <a:chOff x="2954219" y="2428070"/>
              <a:chExt cx="1274296" cy="1412409"/>
            </a:xfrm>
            <a:gradFill>
              <a:gsLst>
                <a:gs pos="100000">
                  <a:srgbClr val="A4B8BD"/>
                </a:gs>
                <a:gs pos="0">
                  <a:srgbClr val="6E7E81"/>
                </a:gs>
              </a:gsLst>
              <a:lin ang="16200000" scaled="1"/>
            </a:gradFill>
          </p:grpSpPr>
          <p:sp>
            <p:nvSpPr>
              <p:cNvPr id="21" name="直角三角形 20">
                <a:extLst>
                  <a:ext uri="{FF2B5EF4-FFF2-40B4-BE49-F238E27FC236}">
                    <a16:creationId xmlns:a16="http://schemas.microsoft.com/office/drawing/2014/main" id="{94E44A1A-A35B-4589-9997-D3B0975CF14B}"/>
                  </a:ext>
                </a:extLst>
              </p:cNvPr>
              <p:cNvSpPr/>
              <p:nvPr/>
            </p:nvSpPr>
            <p:spPr bwMode="auto">
              <a:xfrm rot="16200000">
                <a:off x="2919159" y="2531124"/>
                <a:ext cx="1344415" cy="1274296"/>
              </a:xfrm>
              <a:prstGeom prst="rtTriangle">
                <a:avLst/>
              </a:prstGeom>
              <a:grpFill/>
              <a:ln w="12700" cap="flat" cmpd="sng" algn="ctr">
                <a:noFill/>
                <a:prstDash val="solid"/>
                <a:round/>
                <a:headEnd type="none" w="med" len="med"/>
                <a:tailEnd type="none" w="med" len="med"/>
              </a:ln>
              <a:effectLst>
                <a:outerShdw blurRad="50800" dist="38100" dir="10800000" algn="r" rotWithShape="0">
                  <a:prstClr val="black">
                    <a:alpha val="40000"/>
                  </a:prstClr>
                </a:outerShdw>
              </a:effectLst>
              <a:scene3d>
                <a:camera prst="orthographicFront"/>
                <a:lightRig rig="threePt" dir="t"/>
              </a:scene3d>
              <a:sp3d prstMaterial="matte"/>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sp>
            <p:nvSpPr>
              <p:cNvPr id="22" name="直角三角形 21">
                <a:extLst>
                  <a:ext uri="{FF2B5EF4-FFF2-40B4-BE49-F238E27FC236}">
                    <a16:creationId xmlns:a16="http://schemas.microsoft.com/office/drawing/2014/main" id="{666A06B6-1B9A-4537-837B-568EC3375B52}"/>
                  </a:ext>
                </a:extLst>
              </p:cNvPr>
              <p:cNvSpPr/>
              <p:nvPr/>
            </p:nvSpPr>
            <p:spPr bwMode="auto">
              <a:xfrm rot="5400000">
                <a:off x="3584331" y="2435105"/>
                <a:ext cx="613115" cy="599046"/>
              </a:xfrm>
              <a:prstGeom prst="rtTriangle">
                <a:avLst/>
              </a:prstGeom>
              <a:grp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prstMaterial="matte"/>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grpSp>
        <p:grpSp>
          <p:nvGrpSpPr>
            <p:cNvPr id="10" name="组合 12">
              <a:extLst>
                <a:ext uri="{FF2B5EF4-FFF2-40B4-BE49-F238E27FC236}">
                  <a16:creationId xmlns:a16="http://schemas.microsoft.com/office/drawing/2014/main" id="{A628F4B6-713D-4767-B088-AF31F8284D42}"/>
                </a:ext>
              </a:extLst>
            </p:cNvPr>
            <p:cNvGrpSpPr/>
            <p:nvPr/>
          </p:nvGrpSpPr>
          <p:grpSpPr bwMode="auto">
            <a:xfrm>
              <a:off x="2533265" y="3403017"/>
              <a:ext cx="1397414" cy="1792529"/>
              <a:chOff x="2771334" y="3908474"/>
              <a:chExt cx="1477109" cy="1409114"/>
            </a:xfr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grpSpPr>
          <p:sp>
            <p:nvSpPr>
              <p:cNvPr id="19" name="直角三角形 18">
                <a:extLst>
                  <a:ext uri="{FF2B5EF4-FFF2-40B4-BE49-F238E27FC236}">
                    <a16:creationId xmlns:a16="http://schemas.microsoft.com/office/drawing/2014/main" id="{41EE65A7-8C77-4B49-842C-6D0D962D1F9C}"/>
                  </a:ext>
                </a:extLst>
              </p:cNvPr>
              <p:cNvSpPr/>
              <p:nvPr/>
            </p:nvSpPr>
            <p:spPr bwMode="auto">
              <a:xfrm rot="10800000">
                <a:off x="2771335" y="3908474"/>
                <a:ext cx="1477108" cy="1409114"/>
              </a:xfrm>
              <a:prstGeom prst="rtTriangle">
                <a:avLst/>
              </a:prstGeom>
              <a:grp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sp>
            <p:nvSpPr>
              <p:cNvPr id="20" name="直角三角形 19">
                <a:extLst>
                  <a:ext uri="{FF2B5EF4-FFF2-40B4-BE49-F238E27FC236}">
                    <a16:creationId xmlns:a16="http://schemas.microsoft.com/office/drawing/2014/main" id="{A45A8458-D11C-40D3-AC4B-F6967DE48EBE}"/>
                  </a:ext>
                </a:extLst>
              </p:cNvPr>
              <p:cNvSpPr/>
              <p:nvPr/>
            </p:nvSpPr>
            <p:spPr bwMode="auto">
              <a:xfrm>
                <a:off x="2771334" y="3970605"/>
                <a:ext cx="590844" cy="597877"/>
              </a:xfrm>
              <a:prstGeom prst="rtTriangle">
                <a:avLst/>
              </a:prstGeom>
              <a:grpFill/>
              <a:ln w="12700" cap="flat" cmpd="sng" algn="ctr">
                <a:noFill/>
                <a:prstDash val="solid"/>
                <a:round/>
                <a:headEnd type="none" w="med" len="med"/>
                <a:tailEnd type="none" w="med" len="med"/>
              </a:ln>
              <a:effectLst/>
            </p:spPr>
            <p:txBody>
              <a:bodyPr/>
              <a:lstStyle/>
              <a:p>
                <a:pPr eaLnBrk="1" hangingPunct="1">
                  <a:defRPr/>
                </a:pPr>
                <a:endParaRPr lang="zh-CN" altLang="en-US">
                  <a:solidFill>
                    <a:prstClr val="black"/>
                  </a:solidFill>
                  <a:latin typeface="微软雅黑" panose="020B0503020204020204" pitchFamily="34" charset="-122"/>
                  <a:ea typeface="微软雅黑" panose="020B0503020204020204" pitchFamily="34" charset="-122"/>
                  <a:cs typeface="Heiti SC Light" charset="0"/>
                  <a:sym typeface="Calibri" panose="020F0502020204030204" pitchFamily="34" charset="0"/>
                </a:endParaRPr>
              </a:p>
            </p:txBody>
          </p:sp>
        </p:grpSp>
        <p:pic>
          <p:nvPicPr>
            <p:cNvPr id="11" name="图片 15">
              <a:extLst>
                <a:ext uri="{FF2B5EF4-FFF2-40B4-BE49-F238E27FC236}">
                  <a16:creationId xmlns:a16="http://schemas.microsoft.com/office/drawing/2014/main" id="{55D60104-91F6-446C-8226-8725D83044E2}"/>
                </a:ext>
              </a:extLst>
            </p:cNvPr>
            <p:cNvPicPr>
              <a:picLocks noChangeAspect="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240568" y="2517391"/>
              <a:ext cx="557452" cy="65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7">
              <a:extLst>
                <a:ext uri="{FF2B5EF4-FFF2-40B4-BE49-F238E27FC236}">
                  <a16:creationId xmlns:a16="http://schemas.microsoft.com/office/drawing/2014/main" id="{30BC9624-FDC7-475E-8452-696F799E2064}"/>
                </a:ext>
              </a:extLst>
            </p:cNvPr>
            <p:cNvPicPr>
              <a:picLocks noChangeAspect="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274810" y="3544126"/>
              <a:ext cx="488968" cy="81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8">
              <a:extLst>
                <a:ext uri="{FF2B5EF4-FFF2-40B4-BE49-F238E27FC236}">
                  <a16:creationId xmlns:a16="http://schemas.microsoft.com/office/drawing/2014/main" id="{4166DCAE-CACE-49B5-AD6D-18695DD53ED9}"/>
                </a:ext>
              </a:extLst>
            </p:cNvPr>
            <p:cNvPicPr>
              <a:picLocks noChangeAspect="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150631" y="1985249"/>
              <a:ext cx="796180" cy="117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9">
              <a:extLst>
                <a:ext uri="{FF2B5EF4-FFF2-40B4-BE49-F238E27FC236}">
                  <a16:creationId xmlns:a16="http://schemas.microsoft.com/office/drawing/2014/main" id="{96D17247-EBC1-4B93-AEB5-938F82D88E00}"/>
                </a:ext>
              </a:extLst>
            </p:cNvPr>
            <p:cNvSpPr>
              <a:spLocks noChangeArrowheads="1"/>
            </p:cNvSpPr>
            <p:nvPr/>
          </p:nvSpPr>
          <p:spPr bwMode="auto">
            <a:xfrm>
              <a:off x="3273005" y="1447844"/>
              <a:ext cx="453970" cy="43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FFFF"/>
                  </a:solidFill>
                  <a:latin typeface="微软雅黑" panose="020B0503020204020204" pitchFamily="34" charset="-122"/>
                  <a:ea typeface="微软雅黑" panose="020B0503020204020204" pitchFamily="34" charset="-122"/>
                </a:rPr>
                <a:t>01</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5" name="矩形 20">
              <a:extLst>
                <a:ext uri="{FF2B5EF4-FFF2-40B4-BE49-F238E27FC236}">
                  <a16:creationId xmlns:a16="http://schemas.microsoft.com/office/drawing/2014/main" id="{3D60C95A-4F69-4E77-AEA8-D841796EEE82}"/>
                </a:ext>
              </a:extLst>
            </p:cNvPr>
            <p:cNvSpPr>
              <a:spLocks noChangeArrowheads="1"/>
            </p:cNvSpPr>
            <p:nvPr/>
          </p:nvSpPr>
          <p:spPr bwMode="auto">
            <a:xfrm>
              <a:off x="5297654" y="2543944"/>
              <a:ext cx="453970" cy="43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FFFF"/>
                  </a:solidFill>
                  <a:latin typeface="微软雅黑" panose="020B0503020204020204" pitchFamily="34" charset="-122"/>
                  <a:ea typeface="微软雅黑" panose="020B0503020204020204" pitchFamily="34" charset="-122"/>
                </a:rPr>
                <a:t>02</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6" name="矩形 21">
              <a:extLst>
                <a:ext uri="{FF2B5EF4-FFF2-40B4-BE49-F238E27FC236}">
                  <a16:creationId xmlns:a16="http://schemas.microsoft.com/office/drawing/2014/main" id="{1418ED1B-08B3-4A9F-B523-9C6E62653EC6}"/>
                </a:ext>
              </a:extLst>
            </p:cNvPr>
            <p:cNvSpPr>
              <a:spLocks noChangeArrowheads="1"/>
            </p:cNvSpPr>
            <p:nvPr/>
          </p:nvSpPr>
          <p:spPr bwMode="auto">
            <a:xfrm>
              <a:off x="2460707" y="3783209"/>
              <a:ext cx="453970" cy="43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FFFFFF"/>
                  </a:solidFill>
                  <a:latin typeface="微软雅黑" panose="020B0503020204020204" pitchFamily="34" charset="-122"/>
                  <a:ea typeface="微软雅黑" panose="020B0503020204020204" pitchFamily="34" charset="-122"/>
                </a:rPr>
                <a:t>03</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7" name="矩形 22">
              <a:extLst>
                <a:ext uri="{FF2B5EF4-FFF2-40B4-BE49-F238E27FC236}">
                  <a16:creationId xmlns:a16="http://schemas.microsoft.com/office/drawing/2014/main" id="{85580007-F990-47F7-8C10-D3511F0A4EE9}"/>
                </a:ext>
              </a:extLst>
            </p:cNvPr>
            <p:cNvSpPr>
              <a:spLocks noChangeArrowheads="1"/>
            </p:cNvSpPr>
            <p:nvPr/>
          </p:nvSpPr>
          <p:spPr bwMode="auto">
            <a:xfrm>
              <a:off x="4182509" y="5330448"/>
              <a:ext cx="453970" cy="43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FFFFFF"/>
                  </a:solidFill>
                  <a:latin typeface="微软雅黑" panose="020B0503020204020204" pitchFamily="34" charset="-122"/>
                  <a:ea typeface="微软雅黑" panose="020B0503020204020204" pitchFamily="34" charset="-122"/>
                </a:rPr>
                <a:t>04</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 name="KSO_Shape">
              <a:extLst>
                <a:ext uri="{FF2B5EF4-FFF2-40B4-BE49-F238E27FC236}">
                  <a16:creationId xmlns:a16="http://schemas.microsoft.com/office/drawing/2014/main" id="{03347EA2-092F-4BEF-86DF-9840E121A57E}"/>
                </a:ext>
              </a:extLst>
            </p:cNvPr>
            <p:cNvSpPr>
              <a:spLocks noChangeAspect="1"/>
            </p:cNvSpPr>
            <p:nvPr/>
          </p:nvSpPr>
          <p:spPr bwMode="auto">
            <a:xfrm>
              <a:off x="4182250" y="3557403"/>
              <a:ext cx="605091" cy="1184194"/>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grpSp>
      <p:sp>
        <p:nvSpPr>
          <p:cNvPr id="27" name="矩形 35">
            <a:extLst>
              <a:ext uri="{FF2B5EF4-FFF2-40B4-BE49-F238E27FC236}">
                <a16:creationId xmlns:a16="http://schemas.microsoft.com/office/drawing/2014/main" id="{DC848EC2-93E3-4D66-B218-F354E55EF56E}"/>
              </a:ext>
            </a:extLst>
          </p:cNvPr>
          <p:cNvSpPr>
            <a:spLocks noChangeArrowheads="1"/>
          </p:cNvSpPr>
          <p:nvPr/>
        </p:nvSpPr>
        <p:spPr bwMode="auto">
          <a:xfrm>
            <a:off x="5952102" y="1742779"/>
            <a:ext cx="2697683"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eaLnBrk="1" hangingPunct="1">
              <a:lnSpc>
                <a:spcPct val="110000"/>
              </a:lnSpc>
            </a:pPr>
            <a:r>
              <a:rPr lang="zh-CN" altLang="en-US" sz="2400" b="1" dirty="0">
                <a:solidFill>
                  <a:srgbClr val="C00000"/>
                </a:solidFill>
                <a:latin typeface="微软雅黑" panose="020B0503020204020204" pitchFamily="34" charset="-122"/>
                <a:ea typeface="微软雅黑" panose="020B0503020204020204" pitchFamily="34" charset="-122"/>
              </a:rPr>
              <a:t>超算中心</a:t>
            </a:r>
            <a:r>
              <a:rPr lang="zh-CN" altLang="en-US" sz="2000" b="1" dirty="0">
                <a:latin typeface="微软雅黑" panose="020B0503020204020204" pitchFamily="34" charset="-122"/>
                <a:ea typeface="微软雅黑" panose="020B0503020204020204" pitchFamily="34" charset="-122"/>
              </a:rPr>
              <a:t>：工作日志数据处理与共享，科研合作</a:t>
            </a:r>
          </a:p>
        </p:txBody>
      </p:sp>
      <p:sp>
        <p:nvSpPr>
          <p:cNvPr id="28" name="矩形 37">
            <a:extLst>
              <a:ext uri="{FF2B5EF4-FFF2-40B4-BE49-F238E27FC236}">
                <a16:creationId xmlns:a16="http://schemas.microsoft.com/office/drawing/2014/main" id="{1785AF63-94CF-4874-8541-067DD5A79F9D}"/>
              </a:ext>
            </a:extLst>
          </p:cNvPr>
          <p:cNvSpPr>
            <a:spLocks noChangeArrowheads="1"/>
          </p:cNvSpPr>
          <p:nvPr/>
        </p:nvSpPr>
        <p:spPr bwMode="auto">
          <a:xfrm>
            <a:off x="5674118" y="4672379"/>
            <a:ext cx="2807044" cy="10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eaLnBrk="1" hangingPunct="1">
              <a:lnSpc>
                <a:spcPct val="110000"/>
              </a:lnSpc>
              <a:spcBef>
                <a:spcPct val="50000"/>
              </a:spcBef>
            </a:pPr>
            <a:r>
              <a:rPr lang="zh-CN" altLang="en-US" sz="2000" b="1" dirty="0">
                <a:latin typeface="微软雅黑" panose="020B0503020204020204" pitchFamily="34" charset="-122"/>
                <a:ea typeface="微软雅黑" panose="020B0503020204020204" pitchFamily="34" charset="-122"/>
              </a:rPr>
              <a:t>其它：更便宜</a:t>
            </a:r>
            <a:r>
              <a:rPr lang="zh-CN" altLang="en-US" sz="2000" b="1" dirty="0">
                <a:solidFill>
                  <a:srgbClr val="C00000"/>
                </a:solidFill>
                <a:latin typeface="微软雅黑" panose="020B0503020204020204" pitchFamily="34" charset="-122"/>
                <a:ea typeface="微软雅黑" panose="020B0503020204020204" pitchFamily="34" charset="-122"/>
              </a:rPr>
              <a:t>机时费</a:t>
            </a:r>
            <a:r>
              <a:rPr lang="zh-CN" altLang="en-US" sz="2000" b="1" dirty="0">
                <a:latin typeface="微软雅黑" panose="020B0503020204020204" pitchFamily="34" charset="-122"/>
                <a:ea typeface="微软雅黑" panose="020B0503020204020204" pitchFamily="34" charset="-122"/>
              </a:rPr>
              <a:t>、更</a:t>
            </a:r>
            <a:r>
              <a:rPr lang="zh-CN" altLang="en-US" sz="2000" b="1" dirty="0">
                <a:solidFill>
                  <a:srgbClr val="C00000"/>
                </a:solidFill>
                <a:latin typeface="微软雅黑" panose="020B0503020204020204" pitchFamily="34" charset="-122"/>
                <a:ea typeface="微软雅黑" panose="020B0503020204020204" pitchFamily="34" charset="-122"/>
              </a:rPr>
              <a:t>高速的数据访问</a:t>
            </a:r>
            <a:r>
              <a:rPr lang="zh-CN" altLang="en-US" sz="2000" b="1" dirty="0">
                <a:latin typeface="微软雅黑" panose="020B0503020204020204" pitchFamily="34" charset="-122"/>
                <a:ea typeface="微软雅黑" panose="020B0503020204020204" pitchFamily="34" charset="-122"/>
              </a:rPr>
              <a:t>速度等</a:t>
            </a:r>
          </a:p>
        </p:txBody>
      </p:sp>
    </p:spTree>
    <p:extLst>
      <p:ext uri="{BB962C8B-B14F-4D97-AF65-F5344CB8AC3E}">
        <p14:creationId xmlns:p14="http://schemas.microsoft.com/office/powerpoint/2010/main" val="17725759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670"/>
            <a:ext cx="9144000" cy="6862424"/>
          </a:xfrm>
          <a:prstGeom prst="rect">
            <a:avLst/>
          </a:prstGeom>
        </p:spPr>
      </p:pic>
      <p:sp>
        <p:nvSpPr>
          <p:cNvPr id="12" name="矩形 11"/>
          <p:cNvSpPr/>
          <p:nvPr/>
        </p:nvSpPr>
        <p:spPr>
          <a:xfrm>
            <a:off x="0" y="4580207"/>
            <a:ext cx="9144002" cy="2290495"/>
          </a:xfrm>
          <a:prstGeom prst="rect">
            <a:avLst/>
          </a:prstGeom>
          <a:solidFill>
            <a:srgbClr val="1343A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p:txBody>
      </p:sp>
      <p:sp>
        <p:nvSpPr>
          <p:cNvPr id="33" name="剪去单角的矩形 32"/>
          <p:cNvSpPr/>
          <p:nvPr/>
        </p:nvSpPr>
        <p:spPr>
          <a:xfrm>
            <a:off x="709034" y="196877"/>
            <a:ext cx="2088000" cy="2041379"/>
          </a:xfrm>
          <a:prstGeom prst="snip1Rect">
            <a:avLst>
              <a:gd name="adj" fmla="val 30189"/>
            </a:avLst>
          </a:prstGeom>
          <a:solidFill>
            <a:srgbClr val="1A4196">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7" name="矩形 16"/>
          <p:cNvSpPr/>
          <p:nvPr/>
        </p:nvSpPr>
        <p:spPr>
          <a:xfrm>
            <a:off x="2610215" y="5110734"/>
            <a:ext cx="5161524" cy="1027717"/>
          </a:xfrm>
          <a:prstGeom prst="rect">
            <a:avLst/>
          </a:prstGeom>
          <a:effectLst>
            <a:outerShdw blurRad="50800" dist="38100" dir="5400000" algn="t" rotWithShape="0">
              <a:prstClr val="black">
                <a:alpha val="40000"/>
              </a:prstClr>
            </a:outerShdw>
          </a:effectLst>
        </p:spPr>
        <p:txBody>
          <a:bodyPr wrap="square">
            <a:spAutoFit/>
          </a:bodyPr>
          <a:lstStyle/>
          <a:p>
            <a:pPr marL="0" marR="0" lvl="0" indent="127000" algn="l" defTabSz="914400" rtl="0" eaLnBrk="1" fontAlgn="auto" latinLnBrk="0" hangingPunct="1">
              <a:lnSpc>
                <a:spcPct val="120000"/>
              </a:lnSpc>
              <a:spcBef>
                <a:spcPts val="0"/>
              </a:spcBef>
              <a:spcAft>
                <a:spcPts val="0"/>
              </a:spcAft>
              <a:buClrTx/>
              <a:buSzTx/>
              <a:buFontTx/>
              <a:buNone/>
              <a:defRPr/>
            </a:pPr>
            <a:r>
              <a:rPr lang="en-US" altLang="zh-CN" sz="5500" b="1" kern="100" dirty="0">
                <a:solidFill>
                  <a:prstClr val="white"/>
                </a:solidFill>
                <a:latin typeface="Palatino Linotype" panose="02040502050505030304" pitchFamily="18" charset="0"/>
                <a:ea typeface="黑体" panose="02010609060101010101" charset="-122"/>
                <a:cs typeface="Times New Roman" panose="02020603050405020304" pitchFamily="18" charset="0"/>
              </a:rPr>
              <a:t>Thank</a:t>
            </a:r>
            <a:r>
              <a:rPr lang="zh-CN" altLang="en-US" sz="5500" b="1" kern="100" dirty="0">
                <a:solidFill>
                  <a:prstClr val="white"/>
                </a:solidFill>
                <a:latin typeface="Palatino Linotype" panose="02040502050505030304" pitchFamily="18" charset="0"/>
                <a:ea typeface="黑体" panose="02010609060101010101" charset="-122"/>
                <a:cs typeface="Times New Roman" panose="02020603050405020304" pitchFamily="18" charset="0"/>
              </a:rPr>
              <a:t> </a:t>
            </a:r>
            <a:r>
              <a:rPr lang="en-US" altLang="zh-CN" sz="5500" b="1" kern="100" dirty="0">
                <a:solidFill>
                  <a:prstClr val="white"/>
                </a:solidFill>
                <a:latin typeface="Palatino Linotype" panose="02040502050505030304" pitchFamily="18" charset="0"/>
                <a:ea typeface="黑体" panose="02010609060101010101" charset="-122"/>
                <a:cs typeface="Times New Roman" panose="02020603050405020304" pitchFamily="18" charset="0"/>
              </a:rPr>
              <a:t>you</a:t>
            </a:r>
            <a:r>
              <a:rPr kumimoji="0" lang="zh-CN" altLang="en-US" sz="5500" b="1" i="0" u="none" strike="noStrike" kern="100" cap="none" spc="0" normalizeH="0" baseline="0" noProof="0" dirty="0">
                <a:ln>
                  <a:noFill/>
                </a:ln>
                <a:solidFill>
                  <a:prstClr val="white"/>
                </a:solidFill>
                <a:effectLst/>
                <a:uLnTx/>
                <a:uFillTx/>
                <a:latin typeface="Palatino Linotype" panose="02040502050505030304" pitchFamily="18" charset="0"/>
                <a:ea typeface="黑体" panose="02010609060101010101" charset="-122"/>
                <a:cs typeface="Times New Roman" panose="02020603050405020304" pitchFamily="18" charset="0"/>
              </a:rPr>
              <a:t>！</a:t>
            </a:r>
            <a:endParaRPr kumimoji="0" lang="zh-CN" altLang="zh-CN" sz="5500" b="1" i="0" u="none" strike="noStrike" kern="100" cap="none" spc="0" normalizeH="0" baseline="0" noProof="0" dirty="0">
              <a:ln>
                <a:noFill/>
              </a:ln>
              <a:solidFill>
                <a:prstClr val="white"/>
              </a:solidFill>
              <a:effectLst/>
              <a:uLnTx/>
              <a:uFillTx/>
              <a:latin typeface="Palatino Linotype" panose="02040502050505030304" pitchFamily="18" charset="0"/>
              <a:ea typeface="黑体" panose="02010609060101010101" charset="-122"/>
              <a:cs typeface="Times New Roman" panose="02020603050405020304" pitchFamily="18" charset="0"/>
            </a:endParaRPr>
          </a:p>
        </p:txBody>
      </p:sp>
      <p:pic>
        <p:nvPicPr>
          <p:cNvPr id="15" name="图片 14"/>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77609" r="87491"/>
          <a:stretch>
            <a:fillRect/>
          </a:stretch>
        </p:blipFill>
        <p:spPr>
          <a:xfrm>
            <a:off x="884277" y="343281"/>
            <a:ext cx="1737513" cy="1748569"/>
          </a:xfrm>
          <a:prstGeom prst="rect">
            <a:avLst/>
          </a:prstGeom>
          <a:effectLst>
            <a:outerShdw blurRad="50800" dist="38100" dir="5400000" algn="t" rotWithShape="0">
              <a:prstClr val="black">
                <a:alpha val="40000"/>
              </a:prstClr>
            </a:outerShdw>
          </a:effectLst>
        </p:spPr>
      </p:pic>
      <p:sp>
        <p:nvSpPr>
          <p:cNvPr id="34" name="矩形 33"/>
          <p:cNvSpPr/>
          <p:nvPr/>
        </p:nvSpPr>
        <p:spPr>
          <a:xfrm>
            <a:off x="699067" y="2238255"/>
            <a:ext cx="2088000" cy="43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82" y="2199084"/>
            <a:ext cx="1666500" cy="474175"/>
          </a:xfrm>
          <a:prstGeom prst="rect">
            <a:avLst/>
          </a:prstGeom>
        </p:spPr>
      </p:pic>
      <p:sp>
        <p:nvSpPr>
          <p:cNvPr id="2" name="文本框 1"/>
          <p:cNvSpPr txBox="1"/>
          <p:nvPr/>
        </p:nvSpPr>
        <p:spPr>
          <a:xfrm>
            <a:off x="506538" y="2839130"/>
            <a:ext cx="2509020" cy="369332"/>
          </a:xfrm>
          <a:prstGeom prst="rect">
            <a:avLst/>
          </a:prstGeom>
          <a:noFill/>
        </p:spPr>
        <p:txBody>
          <a:bodyPr wrap="none" rtlCol="0">
            <a:spAutoFit/>
          </a:bodyPr>
          <a:lstStyle/>
          <a:p>
            <a:r>
              <a:rPr lang="zh-CN" altLang="en-US" b="1" dirty="0">
                <a:solidFill>
                  <a:srgbClr val="070337"/>
                </a:solidFill>
              </a:rPr>
              <a:t>计算机科学与技术学院</a:t>
            </a:r>
          </a:p>
        </p:txBody>
      </p:sp>
    </p:spTree>
    <p:extLst>
      <p:ext uri="{BB962C8B-B14F-4D97-AF65-F5344CB8AC3E}">
        <p14:creationId xmlns:p14="http://schemas.microsoft.com/office/powerpoint/2010/main" val="382478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4354077" cy="646331"/>
          </a:xfrm>
          <a:prstGeom prst="rect">
            <a:avLst/>
          </a:prstGeom>
          <a:noFill/>
        </p:spPr>
        <p:txBody>
          <a:bodyPr wrap="none" rtlCol="0">
            <a:spAutoFit/>
          </a:bodyPr>
          <a:lstStyle/>
          <a:p>
            <a:r>
              <a:rPr lang="zh-CN" altLang="en-US" sz="3600" b="1" dirty="0">
                <a:solidFill>
                  <a:srgbClr val="365A9C"/>
                </a:solidFill>
              </a:rPr>
              <a:t>超算平台数量与性能</a:t>
            </a:r>
          </a:p>
        </p:txBody>
      </p:sp>
      <p:pic>
        <p:nvPicPr>
          <p:cNvPr id="10" name="图片 9">
            <a:extLst>
              <a:ext uri="{FF2B5EF4-FFF2-40B4-BE49-F238E27FC236}">
                <a16:creationId xmlns:a16="http://schemas.microsoft.com/office/drawing/2014/main" id="{965E0EE9-B7BB-4796-9D3E-D2C2FF4D3322}"/>
              </a:ext>
            </a:extLst>
          </p:cNvPr>
          <p:cNvPicPr>
            <a:picLocks noChangeAspect="1"/>
          </p:cNvPicPr>
          <p:nvPr/>
        </p:nvPicPr>
        <p:blipFill>
          <a:blip r:embed="rId3"/>
          <a:stretch>
            <a:fillRect/>
          </a:stretch>
        </p:blipFill>
        <p:spPr>
          <a:xfrm>
            <a:off x="4566799" y="1193124"/>
            <a:ext cx="4411996" cy="2487017"/>
          </a:xfrm>
          <a:prstGeom prst="rect">
            <a:avLst/>
          </a:prstGeom>
        </p:spPr>
      </p:pic>
      <p:pic>
        <p:nvPicPr>
          <p:cNvPr id="11" name="图片 10">
            <a:extLst>
              <a:ext uri="{FF2B5EF4-FFF2-40B4-BE49-F238E27FC236}">
                <a16:creationId xmlns:a16="http://schemas.microsoft.com/office/drawing/2014/main" id="{E801DB3C-A795-4BA6-9818-A3936AE18ED0}"/>
              </a:ext>
            </a:extLst>
          </p:cNvPr>
          <p:cNvPicPr>
            <a:picLocks noChangeAspect="1"/>
          </p:cNvPicPr>
          <p:nvPr/>
        </p:nvPicPr>
        <p:blipFill>
          <a:blip r:embed="rId4"/>
          <a:stretch>
            <a:fillRect/>
          </a:stretch>
        </p:blipFill>
        <p:spPr>
          <a:xfrm>
            <a:off x="202615" y="1194485"/>
            <a:ext cx="4416602" cy="2485656"/>
          </a:xfrm>
          <a:prstGeom prst="rect">
            <a:avLst/>
          </a:prstGeom>
        </p:spPr>
      </p:pic>
      <p:sp>
        <p:nvSpPr>
          <p:cNvPr id="12" name="文本框 11">
            <a:extLst>
              <a:ext uri="{FF2B5EF4-FFF2-40B4-BE49-F238E27FC236}">
                <a16:creationId xmlns:a16="http://schemas.microsoft.com/office/drawing/2014/main" id="{B715DC95-688F-42AB-804D-386A2E55C75C}"/>
              </a:ext>
            </a:extLst>
          </p:cNvPr>
          <p:cNvSpPr txBox="1"/>
          <p:nvPr/>
        </p:nvSpPr>
        <p:spPr>
          <a:xfrm>
            <a:off x="1007865" y="3761713"/>
            <a:ext cx="1997598" cy="30777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Countries System share</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0BBA9EB6-68B1-4D39-9FF3-A87A37B7B4D3}"/>
              </a:ext>
            </a:extLst>
          </p:cNvPr>
          <p:cNvSpPr txBox="1"/>
          <p:nvPr/>
        </p:nvSpPr>
        <p:spPr>
          <a:xfrm>
            <a:off x="5110272" y="3782481"/>
            <a:ext cx="2446439" cy="30777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Countries Performance share</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93F9D1ED-0780-4A67-B92A-898DFD73C1CD}"/>
              </a:ext>
            </a:extLst>
          </p:cNvPr>
          <p:cNvPicPr>
            <a:picLocks noChangeAspect="1"/>
          </p:cNvPicPr>
          <p:nvPr/>
        </p:nvPicPr>
        <p:blipFill>
          <a:blip r:embed="rId5"/>
          <a:stretch>
            <a:fillRect/>
          </a:stretch>
        </p:blipFill>
        <p:spPr>
          <a:xfrm>
            <a:off x="322998" y="4270664"/>
            <a:ext cx="5824485" cy="2236492"/>
          </a:xfrm>
          <a:prstGeom prst="rect">
            <a:avLst/>
          </a:prstGeom>
        </p:spPr>
      </p:pic>
      <p:graphicFrame>
        <p:nvGraphicFramePr>
          <p:cNvPr id="9" name="表格 8">
            <a:extLst>
              <a:ext uri="{FF2B5EF4-FFF2-40B4-BE49-F238E27FC236}">
                <a16:creationId xmlns:a16="http://schemas.microsoft.com/office/drawing/2014/main" id="{A8C4726A-50D0-4038-9642-B0B90FACA36C}"/>
              </a:ext>
            </a:extLst>
          </p:cNvPr>
          <p:cNvGraphicFramePr>
            <a:graphicFrameLocks noGrp="1"/>
          </p:cNvGraphicFramePr>
          <p:nvPr>
            <p:extLst>
              <p:ext uri="{D42A27DB-BD31-4B8C-83A1-F6EECF244321}">
                <p14:modId xmlns:p14="http://schemas.microsoft.com/office/powerpoint/2010/main" val="980080794"/>
              </p:ext>
            </p:extLst>
          </p:nvPr>
        </p:nvGraphicFramePr>
        <p:xfrm>
          <a:off x="6156616" y="4481010"/>
          <a:ext cx="2904255" cy="1854200"/>
        </p:xfrm>
        <a:graphic>
          <a:graphicData uri="http://schemas.openxmlformats.org/drawingml/2006/table">
            <a:tbl>
              <a:tblPr firstRow="1" bandRow="1">
                <a:tableStyleId>{5C22544A-7EE6-4342-B048-85BDC9FD1C3A}</a:tableStyleId>
              </a:tblPr>
              <a:tblGrid>
                <a:gridCol w="1268414">
                  <a:extLst>
                    <a:ext uri="{9D8B030D-6E8A-4147-A177-3AD203B41FA5}">
                      <a16:colId xmlns:a16="http://schemas.microsoft.com/office/drawing/2014/main" val="1496243579"/>
                    </a:ext>
                  </a:extLst>
                </a:gridCol>
                <a:gridCol w="1635841">
                  <a:extLst>
                    <a:ext uri="{9D8B030D-6E8A-4147-A177-3AD203B41FA5}">
                      <a16:colId xmlns:a16="http://schemas.microsoft.com/office/drawing/2014/main" val="2924834590"/>
                    </a:ext>
                  </a:extLst>
                </a:gridCol>
              </a:tblGrid>
              <a:tr h="370840">
                <a:tc>
                  <a:txBody>
                    <a:bodyPr/>
                    <a:lstStyle/>
                    <a:p>
                      <a:pPr algn="ctr"/>
                      <a:r>
                        <a:rPr lang="en-US" altLang="zh-CN" dirty="0"/>
                        <a:t>Year</a:t>
                      </a:r>
                      <a:endParaRPr lang="zh-CN" altLang="en-US" dirty="0"/>
                    </a:p>
                  </a:txBody>
                  <a:tcPr/>
                </a:tc>
                <a:tc>
                  <a:txBody>
                    <a:bodyPr/>
                    <a:lstStyle/>
                    <a:p>
                      <a:pPr algn="ctr"/>
                      <a:r>
                        <a:rPr lang="en-US" altLang="zh-CN" dirty="0"/>
                        <a:t>System count</a:t>
                      </a:r>
                      <a:endParaRPr lang="zh-CN" altLang="en-US" dirty="0"/>
                    </a:p>
                  </a:txBody>
                  <a:tcPr/>
                </a:tc>
                <a:extLst>
                  <a:ext uri="{0D108BD9-81ED-4DB2-BD59-A6C34878D82A}">
                    <a16:rowId xmlns:a16="http://schemas.microsoft.com/office/drawing/2014/main" val="2902200344"/>
                  </a:ext>
                </a:extLst>
              </a:tr>
              <a:tr h="370840">
                <a:tc>
                  <a:txBody>
                    <a:bodyPr/>
                    <a:lstStyle/>
                    <a:p>
                      <a:r>
                        <a:rPr lang="en-US" altLang="zh-CN" dirty="0"/>
                        <a:t>1995-06</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915698061"/>
                  </a:ext>
                </a:extLst>
              </a:tr>
              <a:tr h="370840">
                <a:tc>
                  <a:txBody>
                    <a:bodyPr/>
                    <a:lstStyle/>
                    <a:p>
                      <a:r>
                        <a:rPr lang="en-US" altLang="zh-CN" dirty="0"/>
                        <a:t>2015-06</a:t>
                      </a:r>
                      <a:endParaRPr lang="zh-CN" altLang="en-US" dirty="0"/>
                    </a:p>
                  </a:txBody>
                  <a:tcPr/>
                </a:tc>
                <a:tc>
                  <a:txBody>
                    <a:bodyPr/>
                    <a:lstStyle/>
                    <a:p>
                      <a:pPr algn="ctr"/>
                      <a:r>
                        <a:rPr lang="en-US" altLang="zh-CN" dirty="0"/>
                        <a:t>37</a:t>
                      </a:r>
                      <a:endParaRPr lang="zh-CN" altLang="en-US" dirty="0"/>
                    </a:p>
                  </a:txBody>
                  <a:tcPr/>
                </a:tc>
                <a:extLst>
                  <a:ext uri="{0D108BD9-81ED-4DB2-BD59-A6C34878D82A}">
                    <a16:rowId xmlns:a16="http://schemas.microsoft.com/office/drawing/2014/main" val="2049923326"/>
                  </a:ext>
                </a:extLst>
              </a:tr>
              <a:tr h="370840">
                <a:tc>
                  <a:txBody>
                    <a:bodyPr/>
                    <a:lstStyle/>
                    <a:p>
                      <a:r>
                        <a:rPr lang="en-US" altLang="zh-CN" dirty="0"/>
                        <a:t>2015-11</a:t>
                      </a:r>
                      <a:endParaRPr lang="zh-CN" altLang="en-US" dirty="0"/>
                    </a:p>
                  </a:txBody>
                  <a:tcPr/>
                </a:tc>
                <a:tc>
                  <a:txBody>
                    <a:bodyPr/>
                    <a:lstStyle/>
                    <a:p>
                      <a:pPr algn="ctr"/>
                      <a:r>
                        <a:rPr lang="en-US" altLang="zh-CN" dirty="0"/>
                        <a:t>109</a:t>
                      </a:r>
                      <a:endParaRPr lang="zh-CN" altLang="en-US" dirty="0"/>
                    </a:p>
                  </a:txBody>
                  <a:tcPr/>
                </a:tc>
                <a:extLst>
                  <a:ext uri="{0D108BD9-81ED-4DB2-BD59-A6C34878D82A}">
                    <a16:rowId xmlns:a16="http://schemas.microsoft.com/office/drawing/2014/main" val="4289394867"/>
                  </a:ext>
                </a:extLst>
              </a:tr>
              <a:tr h="370840">
                <a:tc>
                  <a:txBody>
                    <a:bodyPr/>
                    <a:lstStyle/>
                    <a:p>
                      <a:r>
                        <a:rPr lang="en-US" altLang="zh-CN" dirty="0"/>
                        <a:t>2019-06</a:t>
                      </a:r>
                      <a:endParaRPr lang="zh-CN" altLang="en-US" dirty="0"/>
                    </a:p>
                  </a:txBody>
                  <a:tcPr/>
                </a:tc>
                <a:tc>
                  <a:txBody>
                    <a:bodyPr/>
                    <a:lstStyle/>
                    <a:p>
                      <a:pPr algn="ctr"/>
                      <a:r>
                        <a:rPr lang="en-US" altLang="zh-CN" dirty="0"/>
                        <a:t>219</a:t>
                      </a:r>
                      <a:endParaRPr lang="zh-CN" altLang="en-US" dirty="0"/>
                    </a:p>
                  </a:txBody>
                  <a:tcPr/>
                </a:tc>
                <a:extLst>
                  <a:ext uri="{0D108BD9-81ED-4DB2-BD59-A6C34878D82A}">
                    <a16:rowId xmlns:a16="http://schemas.microsoft.com/office/drawing/2014/main" val="2938858900"/>
                  </a:ext>
                </a:extLst>
              </a:tr>
            </a:tbl>
          </a:graphicData>
        </a:graphic>
      </p:graphicFrame>
    </p:spTree>
    <p:extLst>
      <p:ext uri="{BB962C8B-B14F-4D97-AF65-F5344CB8AC3E}">
        <p14:creationId xmlns:p14="http://schemas.microsoft.com/office/powerpoint/2010/main" val="273063207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513C85-3D6B-4024-A267-EE0285580EAD}"/>
              </a:ext>
            </a:extLst>
          </p:cNvPr>
          <p:cNvPicPr>
            <a:picLocks noChangeAspect="1"/>
          </p:cNvPicPr>
          <p:nvPr/>
        </p:nvPicPr>
        <p:blipFill>
          <a:blip r:embed="rId3"/>
          <a:stretch>
            <a:fillRect/>
          </a:stretch>
        </p:blipFill>
        <p:spPr>
          <a:xfrm>
            <a:off x="181837" y="1967157"/>
            <a:ext cx="4644459" cy="2504716"/>
          </a:xfrm>
          <a:prstGeom prst="rect">
            <a:avLst/>
          </a:prstGeom>
        </p:spPr>
      </p:pic>
      <p:sp>
        <p:nvSpPr>
          <p:cNvPr id="3" name="文本框 2"/>
          <p:cNvSpPr txBox="1"/>
          <p:nvPr/>
        </p:nvSpPr>
        <p:spPr>
          <a:xfrm>
            <a:off x="923978" y="226101"/>
            <a:ext cx="3427541" cy="646331"/>
          </a:xfrm>
          <a:prstGeom prst="rect">
            <a:avLst/>
          </a:prstGeom>
          <a:noFill/>
        </p:spPr>
        <p:txBody>
          <a:bodyPr wrap="none" rtlCol="0">
            <a:spAutoFit/>
          </a:bodyPr>
          <a:lstStyle/>
          <a:p>
            <a:r>
              <a:rPr lang="zh-CN" altLang="en-US" sz="3600" b="1" dirty="0">
                <a:solidFill>
                  <a:srgbClr val="365A9C"/>
                </a:solidFill>
              </a:rPr>
              <a:t>超算平台供应商</a:t>
            </a:r>
          </a:p>
        </p:txBody>
      </p:sp>
      <p:sp>
        <p:nvSpPr>
          <p:cNvPr id="12" name="文本框 11">
            <a:extLst>
              <a:ext uri="{FF2B5EF4-FFF2-40B4-BE49-F238E27FC236}">
                <a16:creationId xmlns:a16="http://schemas.microsoft.com/office/drawing/2014/main" id="{B715DC95-688F-42AB-804D-386A2E55C75C}"/>
              </a:ext>
            </a:extLst>
          </p:cNvPr>
          <p:cNvSpPr txBox="1"/>
          <p:nvPr/>
        </p:nvSpPr>
        <p:spPr>
          <a:xfrm>
            <a:off x="988349" y="4868334"/>
            <a:ext cx="2473049"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Vender System share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0BBA9EB6-68B1-4D39-9FF3-A87A37B7B4D3}"/>
              </a:ext>
            </a:extLst>
          </p:cNvPr>
          <p:cNvSpPr txBox="1"/>
          <p:nvPr/>
        </p:nvSpPr>
        <p:spPr>
          <a:xfrm>
            <a:off x="5223176" y="4868334"/>
            <a:ext cx="3114250" cy="40011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Vender Performance share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CE385788-921A-4F21-A090-2D871F909671}"/>
              </a:ext>
            </a:extLst>
          </p:cNvPr>
          <p:cNvPicPr>
            <a:picLocks noChangeAspect="1"/>
          </p:cNvPicPr>
          <p:nvPr/>
        </p:nvPicPr>
        <p:blipFill>
          <a:blip r:embed="rId4"/>
          <a:stretch>
            <a:fillRect/>
          </a:stretch>
        </p:blipFill>
        <p:spPr>
          <a:xfrm>
            <a:off x="4416104" y="1967157"/>
            <a:ext cx="4665928" cy="2504716"/>
          </a:xfrm>
          <a:prstGeom prst="rect">
            <a:avLst/>
          </a:prstGeom>
        </p:spPr>
      </p:pic>
    </p:spTree>
    <p:extLst>
      <p:ext uri="{BB962C8B-B14F-4D97-AF65-F5344CB8AC3E}">
        <p14:creationId xmlns:p14="http://schemas.microsoft.com/office/powerpoint/2010/main" val="15039357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CB73084-DA65-4106-BA08-E2F35B7703FC}"/>
              </a:ext>
            </a:extLst>
          </p:cNvPr>
          <p:cNvPicPr>
            <a:picLocks noChangeAspect="1"/>
          </p:cNvPicPr>
          <p:nvPr/>
        </p:nvPicPr>
        <p:blipFill>
          <a:blip r:embed="rId2"/>
          <a:stretch>
            <a:fillRect/>
          </a:stretch>
        </p:blipFill>
        <p:spPr>
          <a:xfrm>
            <a:off x="4111380" y="3254834"/>
            <a:ext cx="4872680" cy="3158451"/>
          </a:xfrm>
          <a:prstGeom prst="rect">
            <a:avLst/>
          </a:prstGeom>
        </p:spPr>
      </p:pic>
      <p:sp>
        <p:nvSpPr>
          <p:cNvPr id="3" name="文本框 2"/>
          <p:cNvSpPr txBox="1"/>
          <p:nvPr/>
        </p:nvSpPr>
        <p:spPr>
          <a:xfrm>
            <a:off x="923978" y="226101"/>
            <a:ext cx="3892412" cy="646331"/>
          </a:xfrm>
          <a:prstGeom prst="rect">
            <a:avLst/>
          </a:prstGeom>
          <a:noFill/>
        </p:spPr>
        <p:txBody>
          <a:bodyPr wrap="none" rtlCol="0">
            <a:spAutoFit/>
          </a:bodyPr>
          <a:lstStyle/>
          <a:p>
            <a:r>
              <a:rPr lang="zh-CN" altLang="en-US" sz="3600" b="1" dirty="0">
                <a:solidFill>
                  <a:srgbClr val="365A9C"/>
                </a:solidFill>
              </a:rPr>
              <a:t>天河</a:t>
            </a:r>
            <a:r>
              <a:rPr lang="en-US" altLang="zh-CN" sz="3600" b="1" dirty="0">
                <a:solidFill>
                  <a:srgbClr val="365A9C"/>
                </a:solidFill>
              </a:rPr>
              <a:t>1A</a:t>
            </a:r>
            <a:r>
              <a:rPr lang="zh-CN" altLang="en-US" sz="3600" b="1" dirty="0">
                <a:solidFill>
                  <a:srgbClr val="365A9C"/>
                </a:solidFill>
              </a:rPr>
              <a:t>超级计算机</a:t>
            </a:r>
          </a:p>
        </p:txBody>
      </p:sp>
      <p:sp>
        <p:nvSpPr>
          <p:cNvPr id="7" name="内容占位符 1">
            <a:extLst>
              <a:ext uri="{FF2B5EF4-FFF2-40B4-BE49-F238E27FC236}">
                <a16:creationId xmlns:a16="http://schemas.microsoft.com/office/drawing/2014/main" id="{A67A1AFC-DF8C-401F-88B6-D6C3B516F8F5}"/>
              </a:ext>
            </a:extLst>
          </p:cNvPr>
          <p:cNvSpPr txBox="1">
            <a:spLocks/>
          </p:cNvSpPr>
          <p:nvPr/>
        </p:nvSpPr>
        <p:spPr>
          <a:xfrm>
            <a:off x="256675" y="1141857"/>
            <a:ext cx="3854705" cy="130000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rgbClr val="FF0000"/>
                </a:solidFill>
                <a:latin typeface="Times New Roman"/>
                <a:cs typeface="Times New Roman"/>
              </a:rPr>
              <a:t>多阵列可配置协同并行体系结构</a:t>
            </a:r>
            <a:endParaRPr lang="en-US" altLang="zh-CN" sz="2400" b="1" dirty="0">
              <a:solidFill>
                <a:srgbClr val="FF0000"/>
              </a:solidFill>
              <a:latin typeface="Times New Roman"/>
              <a:cs typeface="Times New Roman"/>
            </a:endParaRPr>
          </a:p>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a:latin typeface="Times New Roman"/>
                <a:cs typeface="Times New Roman"/>
              </a:rPr>
              <a:t>Xeon X5670 6C 2.93GHz</a:t>
            </a:r>
            <a:endParaRPr lang="zh-CN" altLang="en-US" sz="2000" dirty="0">
              <a:latin typeface="Times New Roman"/>
              <a:cs typeface="Times New Roman"/>
            </a:endParaRPr>
          </a:p>
        </p:txBody>
      </p:sp>
      <p:graphicFrame>
        <p:nvGraphicFramePr>
          <p:cNvPr id="9" name="表格 8">
            <a:extLst>
              <a:ext uri="{FF2B5EF4-FFF2-40B4-BE49-F238E27FC236}">
                <a16:creationId xmlns:a16="http://schemas.microsoft.com/office/drawing/2014/main" id="{03364CCF-2615-4E60-B43A-92CD87C90FF0}"/>
              </a:ext>
            </a:extLst>
          </p:cNvPr>
          <p:cNvGraphicFramePr>
            <a:graphicFrameLocks noGrp="1"/>
          </p:cNvGraphicFramePr>
          <p:nvPr>
            <p:extLst>
              <p:ext uri="{D42A27DB-BD31-4B8C-83A1-F6EECF244321}">
                <p14:modId xmlns:p14="http://schemas.microsoft.com/office/powerpoint/2010/main" val="3184780132"/>
              </p:ext>
            </p:extLst>
          </p:nvPr>
        </p:nvGraphicFramePr>
        <p:xfrm>
          <a:off x="479917" y="2592530"/>
          <a:ext cx="3408220" cy="4023360"/>
        </p:xfrm>
        <a:graphic>
          <a:graphicData uri="http://schemas.openxmlformats.org/drawingml/2006/table">
            <a:tbl>
              <a:tblPr firstRow="1" bandRow="1">
                <a:tableStyleId>{5C22544A-7EE6-4342-B048-85BDC9FD1C3A}</a:tableStyleId>
              </a:tblPr>
              <a:tblGrid>
                <a:gridCol w="1704110">
                  <a:extLst>
                    <a:ext uri="{9D8B030D-6E8A-4147-A177-3AD203B41FA5}">
                      <a16:colId xmlns:a16="http://schemas.microsoft.com/office/drawing/2014/main" val="581038646"/>
                    </a:ext>
                  </a:extLst>
                </a:gridCol>
                <a:gridCol w="1704110">
                  <a:extLst>
                    <a:ext uri="{9D8B030D-6E8A-4147-A177-3AD203B41FA5}">
                      <a16:colId xmlns:a16="http://schemas.microsoft.com/office/drawing/2014/main" val="695496810"/>
                    </a:ext>
                  </a:extLst>
                </a:gridCol>
              </a:tblGrid>
              <a:tr h="330236">
                <a:tc>
                  <a:txBody>
                    <a:bodyPr/>
                    <a:lstStyle/>
                    <a:p>
                      <a:pPr algn="ctr"/>
                      <a:r>
                        <a:rPr lang="en-US" altLang="zh-CN" sz="1600" dirty="0"/>
                        <a:t>Time List</a:t>
                      </a:r>
                      <a:endParaRPr lang="zh-CN" altLang="en-US" sz="1600" dirty="0"/>
                    </a:p>
                  </a:txBody>
                  <a:tcPr/>
                </a:tc>
                <a:tc>
                  <a:txBody>
                    <a:bodyPr/>
                    <a:lstStyle/>
                    <a:p>
                      <a:pPr algn="ctr"/>
                      <a:r>
                        <a:rPr lang="en-US" altLang="zh-CN" sz="1600" dirty="0"/>
                        <a:t>Top500 Rank</a:t>
                      </a:r>
                      <a:endParaRPr lang="zh-CN" altLang="en-US" sz="1600" dirty="0"/>
                    </a:p>
                  </a:txBody>
                  <a:tcPr/>
                </a:tc>
                <a:extLst>
                  <a:ext uri="{0D108BD9-81ED-4DB2-BD59-A6C34878D82A}">
                    <a16:rowId xmlns:a16="http://schemas.microsoft.com/office/drawing/2014/main" val="2788243517"/>
                  </a:ext>
                </a:extLst>
              </a:tr>
              <a:tr h="330236">
                <a:tc>
                  <a:txBody>
                    <a:bodyPr/>
                    <a:lstStyle/>
                    <a:p>
                      <a:pPr algn="ctr"/>
                      <a:r>
                        <a:rPr lang="en-US" altLang="zh-CN" sz="1600" dirty="0"/>
                        <a:t>2010-11</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500900154"/>
                  </a:ext>
                </a:extLst>
              </a:tr>
              <a:tr h="330236">
                <a:tc>
                  <a:txBody>
                    <a:bodyPr/>
                    <a:lstStyle/>
                    <a:p>
                      <a:pPr algn="ctr"/>
                      <a:r>
                        <a:rPr lang="en-US" altLang="zh-CN" sz="1600" dirty="0"/>
                        <a:t>2011-06</a:t>
                      </a:r>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2106427401"/>
                  </a:ext>
                </a:extLst>
              </a:tr>
              <a:tr h="330236">
                <a:tc>
                  <a:txBody>
                    <a:bodyPr/>
                    <a:lstStyle/>
                    <a:p>
                      <a:pPr algn="ctr"/>
                      <a:r>
                        <a:rPr lang="en-US" altLang="zh-CN" sz="1600" dirty="0"/>
                        <a:t>2011-11</a:t>
                      </a:r>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195708340"/>
                  </a:ext>
                </a:extLst>
              </a:tr>
              <a:tr h="330236">
                <a:tc>
                  <a:txBody>
                    <a:bodyPr/>
                    <a:lstStyle/>
                    <a:p>
                      <a:pPr algn="ctr"/>
                      <a:r>
                        <a:rPr lang="en-US" altLang="zh-CN" sz="1600" dirty="0"/>
                        <a:t>2012-06</a:t>
                      </a:r>
                      <a:endParaRPr lang="zh-CN" altLang="en-US" sz="1600" dirty="0"/>
                    </a:p>
                  </a:txBody>
                  <a:tcPr/>
                </a:tc>
                <a:tc>
                  <a:txBody>
                    <a:bodyPr/>
                    <a:lstStyle/>
                    <a:p>
                      <a:pPr algn="ctr"/>
                      <a:r>
                        <a:rPr lang="en-US" altLang="zh-CN" sz="1600" dirty="0"/>
                        <a:t>5</a:t>
                      </a:r>
                      <a:endParaRPr lang="zh-CN" altLang="en-US" sz="1600" dirty="0"/>
                    </a:p>
                  </a:txBody>
                  <a:tcPr/>
                </a:tc>
                <a:extLst>
                  <a:ext uri="{0D108BD9-81ED-4DB2-BD59-A6C34878D82A}">
                    <a16:rowId xmlns:a16="http://schemas.microsoft.com/office/drawing/2014/main" val="1688708335"/>
                  </a:ext>
                </a:extLst>
              </a:tr>
              <a:tr h="330236">
                <a:tc>
                  <a:txBody>
                    <a:bodyPr/>
                    <a:lstStyle/>
                    <a:p>
                      <a:pPr algn="ctr"/>
                      <a:r>
                        <a:rPr lang="en-US" altLang="zh-CN" sz="1600" dirty="0"/>
                        <a:t>2012-11</a:t>
                      </a:r>
                      <a:endParaRPr lang="zh-CN" altLang="en-US" sz="1600" dirty="0"/>
                    </a:p>
                  </a:txBody>
                  <a:tcPr/>
                </a:tc>
                <a:tc>
                  <a:txBody>
                    <a:bodyPr/>
                    <a:lstStyle/>
                    <a:p>
                      <a:pPr algn="ctr"/>
                      <a:r>
                        <a:rPr lang="en-US" altLang="zh-CN" sz="1600" dirty="0"/>
                        <a:t>8</a:t>
                      </a:r>
                      <a:endParaRPr lang="zh-CN" altLang="en-US" sz="1600" dirty="0"/>
                    </a:p>
                  </a:txBody>
                  <a:tcPr/>
                </a:tc>
                <a:extLst>
                  <a:ext uri="{0D108BD9-81ED-4DB2-BD59-A6C34878D82A}">
                    <a16:rowId xmlns:a16="http://schemas.microsoft.com/office/drawing/2014/main" val="2280473106"/>
                  </a:ext>
                </a:extLst>
              </a:tr>
              <a:tr h="330236">
                <a:tc>
                  <a:txBody>
                    <a:bodyPr/>
                    <a:lstStyle/>
                    <a:p>
                      <a:pPr algn="ctr"/>
                      <a:r>
                        <a:rPr lang="en-US" altLang="zh-CN" sz="1600" dirty="0"/>
                        <a:t>2013-06</a:t>
                      </a:r>
                      <a:endParaRPr lang="zh-CN" altLang="en-US" sz="1600" dirty="0"/>
                    </a:p>
                  </a:txBody>
                  <a:tcPr/>
                </a:tc>
                <a:tc>
                  <a:txBody>
                    <a:bodyPr/>
                    <a:lstStyle/>
                    <a:p>
                      <a:pPr algn="ctr"/>
                      <a:r>
                        <a:rPr lang="en-US" altLang="zh-CN" sz="1600" dirty="0"/>
                        <a:t>10</a:t>
                      </a:r>
                      <a:endParaRPr lang="zh-CN" altLang="en-US" sz="1600" dirty="0"/>
                    </a:p>
                  </a:txBody>
                  <a:tcPr/>
                </a:tc>
                <a:extLst>
                  <a:ext uri="{0D108BD9-81ED-4DB2-BD59-A6C34878D82A}">
                    <a16:rowId xmlns:a16="http://schemas.microsoft.com/office/drawing/2014/main" val="3830246423"/>
                  </a:ext>
                </a:extLst>
              </a:tr>
              <a:tr h="330236">
                <a:tc>
                  <a:txBody>
                    <a:bodyPr/>
                    <a:lstStyle/>
                    <a:p>
                      <a:pPr algn="ctr"/>
                      <a:r>
                        <a:rPr lang="en-US" altLang="zh-CN" sz="1600" dirty="0"/>
                        <a:t>2013-11</a:t>
                      </a:r>
                      <a:endParaRPr lang="zh-CN" altLang="en-US" sz="1600" dirty="0"/>
                    </a:p>
                  </a:txBody>
                  <a:tcPr/>
                </a:tc>
                <a:tc>
                  <a:txBody>
                    <a:bodyPr/>
                    <a:lstStyle/>
                    <a:p>
                      <a:pPr algn="ctr"/>
                      <a:r>
                        <a:rPr lang="en-US" altLang="zh-CN" sz="1600" dirty="0"/>
                        <a:t>12</a:t>
                      </a:r>
                      <a:endParaRPr lang="zh-CN" altLang="en-US" sz="1600" dirty="0"/>
                    </a:p>
                  </a:txBody>
                  <a:tcPr/>
                </a:tc>
                <a:extLst>
                  <a:ext uri="{0D108BD9-81ED-4DB2-BD59-A6C34878D82A}">
                    <a16:rowId xmlns:a16="http://schemas.microsoft.com/office/drawing/2014/main" val="2824604414"/>
                  </a:ext>
                </a:extLst>
              </a:tr>
              <a:tr h="330236">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2141164157"/>
                  </a:ext>
                </a:extLst>
              </a:tr>
              <a:tr h="330236">
                <a:tc>
                  <a:txBody>
                    <a:bodyPr/>
                    <a:lstStyle/>
                    <a:p>
                      <a:pPr algn="ctr"/>
                      <a:r>
                        <a:rPr lang="en-US" altLang="zh-CN" sz="1600" dirty="0"/>
                        <a:t>2018-06</a:t>
                      </a:r>
                      <a:endParaRPr lang="zh-CN" altLang="en-US" sz="1600" dirty="0"/>
                    </a:p>
                  </a:txBody>
                  <a:tcPr/>
                </a:tc>
                <a:tc>
                  <a:txBody>
                    <a:bodyPr/>
                    <a:lstStyle/>
                    <a:p>
                      <a:pPr algn="ctr"/>
                      <a:r>
                        <a:rPr lang="en-US" altLang="zh-CN" sz="1600" dirty="0"/>
                        <a:t>67</a:t>
                      </a:r>
                      <a:endParaRPr lang="zh-CN" altLang="en-US" sz="1600" dirty="0"/>
                    </a:p>
                  </a:txBody>
                  <a:tcPr/>
                </a:tc>
                <a:extLst>
                  <a:ext uri="{0D108BD9-81ED-4DB2-BD59-A6C34878D82A}">
                    <a16:rowId xmlns:a16="http://schemas.microsoft.com/office/drawing/2014/main" val="3965481960"/>
                  </a:ext>
                </a:extLst>
              </a:tr>
              <a:tr h="330236">
                <a:tc>
                  <a:txBody>
                    <a:bodyPr/>
                    <a:lstStyle/>
                    <a:p>
                      <a:pPr algn="ctr"/>
                      <a:r>
                        <a:rPr lang="en-US" altLang="zh-CN" sz="1600" dirty="0"/>
                        <a:t>2018-11</a:t>
                      </a:r>
                      <a:endParaRPr lang="zh-CN" altLang="en-US" sz="1600" dirty="0"/>
                    </a:p>
                  </a:txBody>
                  <a:tcPr/>
                </a:tc>
                <a:tc>
                  <a:txBody>
                    <a:bodyPr/>
                    <a:lstStyle/>
                    <a:p>
                      <a:pPr algn="ctr"/>
                      <a:r>
                        <a:rPr lang="en-US" altLang="zh-CN" sz="1600" dirty="0"/>
                        <a:t>74</a:t>
                      </a:r>
                      <a:endParaRPr lang="zh-CN" altLang="en-US" sz="1600" dirty="0"/>
                    </a:p>
                  </a:txBody>
                  <a:tcPr/>
                </a:tc>
                <a:extLst>
                  <a:ext uri="{0D108BD9-81ED-4DB2-BD59-A6C34878D82A}">
                    <a16:rowId xmlns:a16="http://schemas.microsoft.com/office/drawing/2014/main" val="2924627422"/>
                  </a:ext>
                </a:extLst>
              </a:tr>
              <a:tr h="330236">
                <a:tc>
                  <a:txBody>
                    <a:bodyPr/>
                    <a:lstStyle/>
                    <a:p>
                      <a:pPr algn="ctr"/>
                      <a:r>
                        <a:rPr lang="en-US" altLang="zh-CN" sz="1600" dirty="0"/>
                        <a:t>2019-06</a:t>
                      </a:r>
                      <a:endParaRPr lang="zh-CN" altLang="en-US" sz="1600" dirty="0"/>
                    </a:p>
                  </a:txBody>
                  <a:tcPr/>
                </a:tc>
                <a:tc>
                  <a:txBody>
                    <a:bodyPr/>
                    <a:lstStyle/>
                    <a:p>
                      <a:pPr algn="ctr"/>
                      <a:r>
                        <a:rPr lang="en-US" altLang="zh-CN" sz="1600" dirty="0"/>
                        <a:t>87</a:t>
                      </a:r>
                      <a:endParaRPr lang="zh-CN" altLang="en-US" sz="1600" dirty="0"/>
                    </a:p>
                  </a:txBody>
                  <a:tcPr/>
                </a:tc>
                <a:extLst>
                  <a:ext uri="{0D108BD9-81ED-4DB2-BD59-A6C34878D82A}">
                    <a16:rowId xmlns:a16="http://schemas.microsoft.com/office/drawing/2014/main" val="2792776553"/>
                  </a:ext>
                </a:extLst>
              </a:tr>
            </a:tbl>
          </a:graphicData>
        </a:graphic>
      </p:graphicFrame>
      <p:sp>
        <p:nvSpPr>
          <p:cNvPr id="10" name="内容占位符 1">
            <a:extLst>
              <a:ext uri="{FF2B5EF4-FFF2-40B4-BE49-F238E27FC236}">
                <a16:creationId xmlns:a16="http://schemas.microsoft.com/office/drawing/2014/main" id="{A67A1AFC-DF8C-401F-88B6-D6C3B516F8F5}"/>
              </a:ext>
            </a:extLst>
          </p:cNvPr>
          <p:cNvSpPr txBox="1">
            <a:spLocks/>
          </p:cNvSpPr>
          <p:nvPr/>
        </p:nvSpPr>
        <p:spPr>
          <a:xfrm>
            <a:off x="4504459" y="1141856"/>
            <a:ext cx="4479601" cy="215206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a:cs typeface="Times New Roman"/>
              </a:rPr>
              <a:t>Accelerator</a:t>
            </a:r>
            <a:r>
              <a:rPr lang="zh-CN" altLang="en-US" sz="2000" dirty="0">
                <a:latin typeface="Times New Roman"/>
                <a:cs typeface="Times New Roman"/>
              </a:rPr>
              <a:t>：</a:t>
            </a:r>
            <a:r>
              <a:rPr lang="en-US" altLang="zh-CN" sz="2000" dirty="0">
                <a:latin typeface="Times New Roman"/>
                <a:cs typeface="Times New Roman"/>
              </a:rPr>
              <a:t>Fermi M2050 GPU</a:t>
            </a:r>
          </a:p>
          <a:p>
            <a:r>
              <a:rPr lang="en-US" altLang="zh-CN" sz="2000" b="1" dirty="0">
                <a:solidFill>
                  <a:srgbClr val="FF0000"/>
                </a:solidFill>
                <a:latin typeface="Times New Roman"/>
                <a:cs typeface="Times New Roman"/>
              </a:rPr>
              <a:t>Top500: 87</a:t>
            </a:r>
          </a:p>
          <a:p>
            <a:r>
              <a:rPr lang="en-US" altLang="zh-CN" sz="2000" dirty="0">
                <a:latin typeface="Times New Roman"/>
                <a:cs typeface="Times New Roman"/>
              </a:rPr>
              <a:t>Green 500: 192</a:t>
            </a:r>
          </a:p>
          <a:p>
            <a:r>
              <a:rPr lang="zh-CN" altLang="en-US" sz="2000" dirty="0">
                <a:latin typeface="Times New Roman"/>
                <a:cs typeface="Times New Roman"/>
              </a:rPr>
              <a:t>峰值计算速度每秒</a:t>
            </a:r>
            <a:r>
              <a:rPr lang="en-US" altLang="zh-CN" sz="2000" dirty="0">
                <a:latin typeface="Times New Roman"/>
                <a:cs typeface="Times New Roman"/>
              </a:rPr>
              <a:t>4701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2566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a:t>
            </a:r>
            <a:r>
              <a:rPr lang="zh-CN" altLang="en-US" sz="2000" dirty="0">
                <a:latin typeface="Times New Roman"/>
                <a:cs typeface="Times New Roman"/>
              </a:rPr>
              <a:t> </a:t>
            </a:r>
            <a:r>
              <a:rPr lang="en-US" altLang="zh-CN" sz="2000" dirty="0">
                <a:latin typeface="Times New Roman"/>
                <a:cs typeface="Times New Roman"/>
              </a:rPr>
              <a:t>Efficiency</a:t>
            </a:r>
            <a:r>
              <a:rPr lang="zh-CN" altLang="en-US" sz="2000" dirty="0">
                <a:latin typeface="Times New Roman"/>
                <a:cs typeface="Times New Roman"/>
              </a:rPr>
              <a:t>：</a:t>
            </a:r>
            <a:r>
              <a:rPr lang="en-US" altLang="zh-CN" sz="2000" dirty="0">
                <a:latin typeface="Times New Roman"/>
                <a:cs typeface="Times New Roman"/>
              </a:rPr>
              <a:t>0.635 </a:t>
            </a:r>
            <a:r>
              <a:rPr lang="en-US" altLang="zh-CN" sz="2000" dirty="0" err="1">
                <a:latin typeface="Times New Roman"/>
                <a:cs typeface="Times New Roman"/>
              </a:rPr>
              <a:t>Gflops</a:t>
            </a:r>
            <a:r>
              <a:rPr lang="en-US" altLang="zh-CN" sz="2000" dirty="0">
                <a:latin typeface="Times New Roman"/>
                <a:cs typeface="Times New Roman"/>
              </a:rPr>
              <a:t>/Watts</a:t>
            </a:r>
            <a:endParaRPr lang="zh-CN" altLang="en-US" sz="2000" dirty="0">
              <a:latin typeface="Times New Roman"/>
              <a:cs typeface="Times New Roman"/>
            </a:endParaRPr>
          </a:p>
        </p:txBody>
      </p:sp>
    </p:spTree>
    <p:extLst>
      <p:ext uri="{BB962C8B-B14F-4D97-AF65-F5344CB8AC3E}">
        <p14:creationId xmlns:p14="http://schemas.microsoft.com/office/powerpoint/2010/main" val="40519314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3978" y="226101"/>
            <a:ext cx="3892412" cy="646331"/>
          </a:xfrm>
          <a:prstGeom prst="rect">
            <a:avLst/>
          </a:prstGeom>
          <a:noFill/>
        </p:spPr>
        <p:txBody>
          <a:bodyPr wrap="none" rtlCol="0">
            <a:spAutoFit/>
          </a:bodyPr>
          <a:lstStyle/>
          <a:p>
            <a:r>
              <a:rPr lang="zh-CN" altLang="en-US" sz="3600" b="1" dirty="0">
                <a:solidFill>
                  <a:srgbClr val="365A9C"/>
                </a:solidFill>
              </a:rPr>
              <a:t>天河</a:t>
            </a:r>
            <a:r>
              <a:rPr lang="en-US" altLang="zh-CN" sz="3600" b="1" dirty="0">
                <a:solidFill>
                  <a:srgbClr val="365A9C"/>
                </a:solidFill>
              </a:rPr>
              <a:t>2A</a:t>
            </a:r>
            <a:r>
              <a:rPr lang="zh-CN" altLang="en-US" sz="3600" b="1" dirty="0">
                <a:solidFill>
                  <a:srgbClr val="365A9C"/>
                </a:solidFill>
              </a:rPr>
              <a:t>超级计算机</a:t>
            </a:r>
          </a:p>
        </p:txBody>
      </p:sp>
      <p:sp>
        <p:nvSpPr>
          <p:cNvPr id="6" name="内容占位符 1">
            <a:extLst>
              <a:ext uri="{FF2B5EF4-FFF2-40B4-BE49-F238E27FC236}">
                <a16:creationId xmlns:a16="http://schemas.microsoft.com/office/drawing/2014/main" id="{941DC73B-E7F8-4DC1-9347-44B23CA2D23A}"/>
              </a:ext>
            </a:extLst>
          </p:cNvPr>
          <p:cNvSpPr txBox="1">
            <a:spLocks/>
          </p:cNvSpPr>
          <p:nvPr/>
        </p:nvSpPr>
        <p:spPr>
          <a:xfrm>
            <a:off x="268004" y="1122774"/>
            <a:ext cx="4586512" cy="38596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rgbClr val="C00000"/>
                </a:solidFill>
                <a:latin typeface="Times New Roman"/>
                <a:cs typeface="Times New Roman"/>
              </a:rPr>
              <a:t>异构多态体系结构</a:t>
            </a:r>
            <a:endParaRPr lang="en-US" altLang="zh-CN" sz="2400" b="1" dirty="0">
              <a:solidFill>
                <a:srgbClr val="C00000"/>
              </a:solidFill>
              <a:latin typeface="Times New Roman"/>
              <a:cs typeface="Times New Roman"/>
            </a:endParaRPr>
          </a:p>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a:latin typeface="Times New Roman"/>
                <a:cs typeface="Times New Roman"/>
              </a:rPr>
              <a:t>Intel Xeon E5-2692v2 12C 2.2GHz</a:t>
            </a:r>
          </a:p>
          <a:p>
            <a:r>
              <a:rPr lang="en-US" altLang="zh-CN" sz="2000" dirty="0">
                <a:latin typeface="Times New Roman"/>
                <a:cs typeface="Times New Roman"/>
              </a:rPr>
              <a:t>Accelerator</a:t>
            </a:r>
            <a:r>
              <a:rPr lang="zh-CN" altLang="en-US" sz="2000" dirty="0">
                <a:latin typeface="Times New Roman"/>
                <a:cs typeface="Times New Roman"/>
              </a:rPr>
              <a:t>：</a:t>
            </a:r>
            <a:r>
              <a:rPr lang="en-US" altLang="zh-CN" sz="2000" dirty="0">
                <a:latin typeface="Times New Roman"/>
                <a:cs typeface="Times New Roman"/>
              </a:rPr>
              <a:t>Matrix2000 </a:t>
            </a:r>
          </a:p>
          <a:p>
            <a:r>
              <a:rPr lang="en-US" altLang="zh-CN" sz="2000" dirty="0">
                <a:latin typeface="Times New Roman"/>
                <a:cs typeface="Times New Roman"/>
              </a:rPr>
              <a:t>Total cores</a:t>
            </a:r>
            <a:r>
              <a:rPr lang="zh-CN" altLang="en-US" sz="2000" dirty="0">
                <a:latin typeface="Times New Roman"/>
                <a:cs typeface="Times New Roman"/>
              </a:rPr>
              <a:t>：</a:t>
            </a:r>
            <a:r>
              <a:rPr lang="en-US" altLang="zh-CN" sz="2000" dirty="0">
                <a:latin typeface="Times New Roman"/>
                <a:cs typeface="Times New Roman"/>
              </a:rPr>
              <a:t>4,981,760 cores</a:t>
            </a:r>
          </a:p>
          <a:p>
            <a:r>
              <a:rPr lang="en-US" altLang="zh-CN" sz="2000" dirty="0">
                <a:solidFill>
                  <a:srgbClr val="C00000"/>
                </a:solidFill>
                <a:latin typeface="Times New Roman"/>
                <a:cs typeface="Times New Roman"/>
              </a:rPr>
              <a:t>Top500</a:t>
            </a:r>
            <a:r>
              <a:rPr lang="zh-CN" altLang="en-US" sz="2000" dirty="0">
                <a:solidFill>
                  <a:srgbClr val="C00000"/>
                </a:solidFill>
                <a:latin typeface="Times New Roman"/>
                <a:cs typeface="Times New Roman"/>
              </a:rPr>
              <a:t>：</a:t>
            </a:r>
            <a:r>
              <a:rPr lang="en-US" altLang="zh-CN" sz="2000" dirty="0">
                <a:solidFill>
                  <a:srgbClr val="C00000"/>
                </a:solidFill>
                <a:latin typeface="Times New Roman"/>
                <a:cs typeface="Times New Roman"/>
              </a:rPr>
              <a:t>4</a:t>
            </a:r>
          </a:p>
          <a:p>
            <a:r>
              <a:rPr lang="en-US" altLang="zh-CN" sz="2000" dirty="0">
                <a:latin typeface="Times New Roman"/>
                <a:cs typeface="Times New Roman"/>
              </a:rPr>
              <a:t>Green 500: 57</a:t>
            </a:r>
          </a:p>
          <a:p>
            <a:r>
              <a:rPr lang="zh-CN" altLang="en-US" sz="2000" dirty="0">
                <a:latin typeface="Times New Roman"/>
                <a:cs typeface="Times New Roman"/>
              </a:rPr>
              <a:t>峰值计算速度每秒</a:t>
            </a:r>
            <a:r>
              <a:rPr lang="en-US" altLang="zh-CN" sz="2000" dirty="0">
                <a:latin typeface="Times New Roman"/>
                <a:cs typeface="Times New Roman"/>
              </a:rPr>
              <a:t>100,678.664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61,444.5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a:t>
            </a:r>
            <a:r>
              <a:rPr lang="zh-CN" altLang="en-US" sz="2000" dirty="0">
                <a:latin typeface="Times New Roman"/>
                <a:cs typeface="Times New Roman"/>
              </a:rPr>
              <a:t> </a:t>
            </a:r>
            <a:r>
              <a:rPr lang="en-US" altLang="zh-CN" sz="2000" dirty="0">
                <a:latin typeface="Times New Roman"/>
                <a:cs typeface="Times New Roman"/>
              </a:rPr>
              <a:t>Efficiency</a:t>
            </a:r>
            <a:r>
              <a:rPr lang="zh-CN" altLang="en-US" sz="2000" dirty="0">
                <a:latin typeface="Times New Roman"/>
                <a:cs typeface="Times New Roman"/>
              </a:rPr>
              <a:t>：</a:t>
            </a:r>
            <a:r>
              <a:rPr lang="en-US" altLang="zh-CN" sz="2000" dirty="0">
                <a:latin typeface="Times New Roman"/>
                <a:cs typeface="Times New Roman"/>
              </a:rPr>
              <a:t>3.325 </a:t>
            </a:r>
            <a:r>
              <a:rPr lang="en-US" altLang="zh-CN" sz="2000" dirty="0" err="1">
                <a:latin typeface="Times New Roman"/>
                <a:cs typeface="Times New Roman"/>
              </a:rPr>
              <a:t>Gflops</a:t>
            </a:r>
            <a:r>
              <a:rPr lang="en-US" altLang="zh-CN" sz="2000" dirty="0">
                <a:latin typeface="Times New Roman"/>
                <a:cs typeface="Times New Roman"/>
              </a:rPr>
              <a:t>/Watts</a:t>
            </a:r>
            <a:endParaRPr lang="zh-CN" altLang="en-US" sz="2000" dirty="0">
              <a:latin typeface="Times New Roman"/>
              <a:cs typeface="Times New Roman"/>
            </a:endParaRPr>
          </a:p>
        </p:txBody>
      </p:sp>
      <p:pic>
        <p:nvPicPr>
          <p:cNvPr id="7" name="图片 3" descr="3副本.png">
            <a:extLst>
              <a:ext uri="{FF2B5EF4-FFF2-40B4-BE49-F238E27FC236}">
                <a16:creationId xmlns:a16="http://schemas.microsoft.com/office/drawing/2014/main" id="{FA1507CF-F0A0-4DC4-9EBE-B8082AE451D4}"/>
              </a:ext>
            </a:extLst>
          </p:cNvPr>
          <p:cNvPicPr>
            <a:picLocks noChangeAspect="1"/>
          </p:cNvPicPr>
          <p:nvPr/>
        </p:nvPicPr>
        <p:blipFill rotWithShape="1">
          <a:blip r:embed="rId4">
            <a:extLst>
              <a:ext uri="{28A0092B-C50C-407E-A947-70E740481C1C}">
                <a14:useLocalDpi xmlns:a14="http://schemas.microsoft.com/office/drawing/2010/main" val="0"/>
              </a:ext>
            </a:extLst>
          </a:blip>
          <a:srcRect l="-211" t="27564" r="1677" b="12432"/>
          <a:stretch/>
        </p:blipFill>
        <p:spPr bwMode="auto">
          <a:xfrm>
            <a:off x="654554" y="4908514"/>
            <a:ext cx="3644739" cy="1855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5B2460DD-314E-4022-87AE-724E2D473676}"/>
              </a:ext>
            </a:extLst>
          </p:cNvPr>
          <p:cNvSpPr/>
          <p:nvPr/>
        </p:nvSpPr>
        <p:spPr>
          <a:xfrm>
            <a:off x="5237555" y="6317569"/>
            <a:ext cx="3214901" cy="307777"/>
          </a:xfrm>
          <a:prstGeom prst="rect">
            <a:avLst/>
          </a:prstGeom>
        </p:spPr>
        <p:txBody>
          <a:bodyPr wrap="square">
            <a:spAutoFit/>
          </a:bodyPr>
          <a:lstStyle/>
          <a:p>
            <a:r>
              <a:rPr lang="en-US" altLang="zh-CN" sz="1400" b="1" dirty="0">
                <a:solidFill>
                  <a:srgbClr val="000000"/>
                </a:solidFill>
                <a:latin typeface="TimesNewRomanPS-BoldMT"/>
              </a:rPr>
              <a:t>Compute node: CPU + MT2000</a:t>
            </a:r>
            <a:endParaRPr lang="zh-CN" altLang="en-US" sz="1400" dirty="0"/>
          </a:p>
        </p:txBody>
      </p:sp>
      <p:graphicFrame>
        <p:nvGraphicFramePr>
          <p:cNvPr id="4" name="对象 3">
            <a:extLst>
              <a:ext uri="{FF2B5EF4-FFF2-40B4-BE49-F238E27FC236}">
                <a16:creationId xmlns:a16="http://schemas.microsoft.com/office/drawing/2014/main" id="{0C2CA217-D6E7-4DB6-988C-B6C8D2E231F3}"/>
              </a:ext>
            </a:extLst>
          </p:cNvPr>
          <p:cNvGraphicFramePr>
            <a:graphicFrameLocks noChangeAspect="1"/>
          </p:cNvGraphicFramePr>
          <p:nvPr>
            <p:extLst>
              <p:ext uri="{D42A27DB-BD31-4B8C-83A1-F6EECF244321}">
                <p14:modId xmlns:p14="http://schemas.microsoft.com/office/powerpoint/2010/main" val="1976716282"/>
              </p:ext>
            </p:extLst>
          </p:nvPr>
        </p:nvGraphicFramePr>
        <p:xfrm>
          <a:off x="5065568" y="3803073"/>
          <a:ext cx="3841828" cy="2516207"/>
        </p:xfrm>
        <a:graphic>
          <a:graphicData uri="http://schemas.openxmlformats.org/presentationml/2006/ole">
            <mc:AlternateContent xmlns:mc="http://schemas.openxmlformats.org/markup-compatibility/2006">
              <mc:Choice xmlns:v="urn:schemas-microsoft-com:vml" Requires="v">
                <p:oleObj spid="_x0000_s20884" r:id="rId5" imgW="8867896" imgH="4743338" progId="Visio.Drawing.15">
                  <p:embed/>
                </p:oleObj>
              </mc:Choice>
              <mc:Fallback>
                <p:oleObj r:id="rId5" imgW="8867896" imgH="4743338"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r="34003" b="18495"/>
                      <a:stretch>
                        <a:fillRect/>
                      </a:stretch>
                    </p:blipFill>
                    <p:spPr bwMode="auto">
                      <a:xfrm>
                        <a:off x="5065568" y="3803073"/>
                        <a:ext cx="3841828" cy="2516207"/>
                      </a:xfrm>
                      <a:prstGeom prst="rect">
                        <a:avLst/>
                      </a:prstGeom>
                      <a:noFill/>
                    </p:spPr>
                  </p:pic>
                </p:oleObj>
              </mc:Fallback>
            </mc:AlternateContent>
          </a:graphicData>
        </a:graphic>
      </p:graphicFrame>
      <p:graphicFrame>
        <p:nvGraphicFramePr>
          <p:cNvPr id="9" name="表格 8">
            <a:extLst>
              <a:ext uri="{FF2B5EF4-FFF2-40B4-BE49-F238E27FC236}">
                <a16:creationId xmlns:a16="http://schemas.microsoft.com/office/drawing/2014/main" id="{F61AA4D9-CBD7-4EC3-937C-205B2C9176A2}"/>
              </a:ext>
            </a:extLst>
          </p:cNvPr>
          <p:cNvGraphicFramePr>
            <a:graphicFrameLocks noGrp="1"/>
          </p:cNvGraphicFramePr>
          <p:nvPr>
            <p:extLst>
              <p:ext uri="{D42A27DB-BD31-4B8C-83A1-F6EECF244321}">
                <p14:modId xmlns:p14="http://schemas.microsoft.com/office/powerpoint/2010/main" val="2152163911"/>
              </p:ext>
            </p:extLst>
          </p:nvPr>
        </p:nvGraphicFramePr>
        <p:xfrm>
          <a:off x="5112326" y="67999"/>
          <a:ext cx="3953742" cy="3657600"/>
        </p:xfrm>
        <a:graphic>
          <a:graphicData uri="http://schemas.openxmlformats.org/drawingml/2006/table">
            <a:tbl>
              <a:tblPr firstRow="1" bandRow="1">
                <a:tableStyleId>{5C22544A-7EE6-4342-B048-85BDC9FD1C3A}</a:tableStyleId>
              </a:tblPr>
              <a:tblGrid>
                <a:gridCol w="1976871">
                  <a:extLst>
                    <a:ext uri="{9D8B030D-6E8A-4147-A177-3AD203B41FA5}">
                      <a16:colId xmlns:a16="http://schemas.microsoft.com/office/drawing/2014/main" val="581038646"/>
                    </a:ext>
                  </a:extLst>
                </a:gridCol>
                <a:gridCol w="1976871">
                  <a:extLst>
                    <a:ext uri="{9D8B030D-6E8A-4147-A177-3AD203B41FA5}">
                      <a16:colId xmlns:a16="http://schemas.microsoft.com/office/drawing/2014/main" val="695496810"/>
                    </a:ext>
                  </a:extLst>
                </a:gridCol>
              </a:tblGrid>
              <a:tr h="272913">
                <a:tc>
                  <a:txBody>
                    <a:bodyPr/>
                    <a:lstStyle/>
                    <a:p>
                      <a:pPr algn="ctr"/>
                      <a:r>
                        <a:rPr lang="en-US" altLang="zh-CN" sz="1400" dirty="0"/>
                        <a:t>Time List</a:t>
                      </a:r>
                      <a:endParaRPr lang="zh-CN" altLang="en-US" sz="1400" dirty="0"/>
                    </a:p>
                  </a:txBody>
                  <a:tcPr/>
                </a:tc>
                <a:tc>
                  <a:txBody>
                    <a:bodyPr/>
                    <a:lstStyle/>
                    <a:p>
                      <a:pPr algn="ctr"/>
                      <a:r>
                        <a:rPr lang="en-US" altLang="zh-CN" sz="1400" dirty="0"/>
                        <a:t>Top500 Rank</a:t>
                      </a:r>
                      <a:endParaRPr lang="zh-CN" altLang="en-US" sz="1400" dirty="0"/>
                    </a:p>
                  </a:txBody>
                  <a:tcPr/>
                </a:tc>
                <a:extLst>
                  <a:ext uri="{0D108BD9-81ED-4DB2-BD59-A6C34878D82A}">
                    <a16:rowId xmlns:a16="http://schemas.microsoft.com/office/drawing/2014/main" val="2788243517"/>
                  </a:ext>
                </a:extLst>
              </a:tr>
              <a:tr h="272913">
                <a:tc>
                  <a:txBody>
                    <a:bodyPr/>
                    <a:lstStyle/>
                    <a:p>
                      <a:pPr algn="ctr"/>
                      <a:r>
                        <a:rPr lang="en-US" altLang="zh-CN" sz="1400" dirty="0"/>
                        <a:t>2013-06</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3830246423"/>
                  </a:ext>
                </a:extLst>
              </a:tr>
              <a:tr h="272913">
                <a:tc>
                  <a:txBody>
                    <a:bodyPr/>
                    <a:lstStyle/>
                    <a:p>
                      <a:pPr algn="ctr"/>
                      <a:r>
                        <a:rPr lang="en-US" altLang="zh-CN" sz="1400" dirty="0"/>
                        <a:t>2013-11</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2824604414"/>
                  </a:ext>
                </a:extLst>
              </a:tr>
              <a:tr h="272913">
                <a:tc>
                  <a:txBody>
                    <a:bodyPr/>
                    <a:lstStyle/>
                    <a:p>
                      <a:pPr algn="ctr"/>
                      <a:r>
                        <a:rPr lang="en-US" altLang="zh-CN" sz="1400" dirty="0"/>
                        <a:t>2014-06</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2141164157"/>
                  </a:ext>
                </a:extLst>
              </a:tr>
              <a:tr h="272913">
                <a:tc>
                  <a:txBody>
                    <a:bodyPr/>
                    <a:lstStyle/>
                    <a:p>
                      <a:pPr algn="ctr"/>
                      <a:r>
                        <a:rPr lang="en-US" altLang="zh-CN" sz="1400" dirty="0"/>
                        <a:t>2014-11</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2274672489"/>
                  </a:ext>
                </a:extLst>
              </a:tr>
              <a:tr h="272913">
                <a:tc>
                  <a:txBody>
                    <a:bodyPr/>
                    <a:lstStyle/>
                    <a:p>
                      <a:pPr algn="ctr"/>
                      <a:r>
                        <a:rPr lang="en-US" altLang="zh-CN" sz="1400" dirty="0"/>
                        <a:t>2015-06</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2554844142"/>
                  </a:ext>
                </a:extLst>
              </a:tr>
              <a:tr h="272913">
                <a:tc>
                  <a:txBody>
                    <a:bodyPr/>
                    <a:lstStyle/>
                    <a:p>
                      <a:pPr algn="ctr"/>
                      <a:r>
                        <a:rPr lang="en-US" altLang="zh-CN" sz="1400" dirty="0"/>
                        <a:t>2015-11</a:t>
                      </a:r>
                      <a:endParaRPr lang="zh-CN" altLang="en-US" sz="1400" dirty="0"/>
                    </a:p>
                  </a:txBody>
                  <a:tcPr/>
                </a:tc>
                <a:tc>
                  <a:txBody>
                    <a:bodyPr/>
                    <a:lstStyle/>
                    <a:p>
                      <a:pPr algn="ctr"/>
                      <a:r>
                        <a:rPr lang="en-US" altLang="zh-CN" sz="1400" dirty="0"/>
                        <a:t>1</a:t>
                      </a:r>
                      <a:endParaRPr lang="zh-CN" altLang="en-US" sz="1400" dirty="0"/>
                    </a:p>
                  </a:txBody>
                  <a:tcPr/>
                </a:tc>
                <a:extLst>
                  <a:ext uri="{0D108BD9-81ED-4DB2-BD59-A6C34878D82A}">
                    <a16:rowId xmlns:a16="http://schemas.microsoft.com/office/drawing/2014/main" val="701044066"/>
                  </a:ext>
                </a:extLst>
              </a:tr>
              <a:tr h="272913">
                <a:tc>
                  <a:txBody>
                    <a:bodyPr/>
                    <a:lstStyle/>
                    <a:p>
                      <a:pPr algn="ctr"/>
                      <a:r>
                        <a:rPr lang="en-US" altLang="zh-CN" sz="1400" dirty="0"/>
                        <a:t>2016-06</a:t>
                      </a:r>
                      <a:endParaRPr lang="zh-CN" altLang="en-US" sz="1400" dirty="0"/>
                    </a:p>
                  </a:txBody>
                  <a:tcPr/>
                </a:tc>
                <a:tc>
                  <a:txBody>
                    <a:bodyPr/>
                    <a:lstStyle/>
                    <a:p>
                      <a:pPr algn="ctr"/>
                      <a:r>
                        <a:rPr lang="en-US" altLang="zh-CN" sz="1400" dirty="0"/>
                        <a:t>2</a:t>
                      </a:r>
                      <a:endParaRPr lang="zh-CN" altLang="en-US" sz="1400" dirty="0"/>
                    </a:p>
                  </a:txBody>
                  <a:tcPr/>
                </a:tc>
                <a:extLst>
                  <a:ext uri="{0D108BD9-81ED-4DB2-BD59-A6C34878D82A}">
                    <a16:rowId xmlns:a16="http://schemas.microsoft.com/office/drawing/2014/main" val="2769040818"/>
                  </a:ext>
                </a:extLst>
              </a:tr>
              <a:tr h="272913">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868347385"/>
                  </a:ext>
                </a:extLst>
              </a:tr>
              <a:tr h="272913">
                <a:tc>
                  <a:txBody>
                    <a:bodyPr/>
                    <a:lstStyle/>
                    <a:p>
                      <a:pPr algn="ctr"/>
                      <a:r>
                        <a:rPr lang="en-US" altLang="zh-CN" sz="1400" dirty="0"/>
                        <a:t>2018-06</a:t>
                      </a:r>
                      <a:endParaRPr lang="zh-CN" altLang="en-US" sz="1400" dirty="0"/>
                    </a:p>
                  </a:txBody>
                  <a:tcPr/>
                </a:tc>
                <a:tc>
                  <a:txBody>
                    <a:bodyPr/>
                    <a:lstStyle/>
                    <a:p>
                      <a:pPr algn="ctr"/>
                      <a:r>
                        <a:rPr lang="en-US" altLang="zh-CN" sz="1400" dirty="0"/>
                        <a:t>4</a:t>
                      </a:r>
                      <a:endParaRPr lang="zh-CN" altLang="en-US" sz="1400" dirty="0"/>
                    </a:p>
                  </a:txBody>
                  <a:tcPr/>
                </a:tc>
                <a:extLst>
                  <a:ext uri="{0D108BD9-81ED-4DB2-BD59-A6C34878D82A}">
                    <a16:rowId xmlns:a16="http://schemas.microsoft.com/office/drawing/2014/main" val="3965481960"/>
                  </a:ext>
                </a:extLst>
              </a:tr>
              <a:tr h="272913">
                <a:tc>
                  <a:txBody>
                    <a:bodyPr/>
                    <a:lstStyle/>
                    <a:p>
                      <a:pPr algn="ctr"/>
                      <a:r>
                        <a:rPr lang="en-US" altLang="zh-CN" sz="1400" dirty="0"/>
                        <a:t>2018-11</a:t>
                      </a:r>
                      <a:endParaRPr lang="zh-CN" altLang="en-US" sz="1400" dirty="0"/>
                    </a:p>
                  </a:txBody>
                  <a:tcPr/>
                </a:tc>
                <a:tc>
                  <a:txBody>
                    <a:bodyPr/>
                    <a:lstStyle/>
                    <a:p>
                      <a:pPr algn="ctr"/>
                      <a:r>
                        <a:rPr lang="en-US" altLang="zh-CN" sz="1400" dirty="0"/>
                        <a:t>4</a:t>
                      </a:r>
                      <a:endParaRPr lang="zh-CN" altLang="en-US" sz="1400" dirty="0"/>
                    </a:p>
                  </a:txBody>
                  <a:tcPr/>
                </a:tc>
                <a:extLst>
                  <a:ext uri="{0D108BD9-81ED-4DB2-BD59-A6C34878D82A}">
                    <a16:rowId xmlns:a16="http://schemas.microsoft.com/office/drawing/2014/main" val="2924627422"/>
                  </a:ext>
                </a:extLst>
              </a:tr>
              <a:tr h="272913">
                <a:tc>
                  <a:txBody>
                    <a:bodyPr/>
                    <a:lstStyle/>
                    <a:p>
                      <a:pPr algn="ctr"/>
                      <a:r>
                        <a:rPr lang="en-US" altLang="zh-CN" sz="1400" dirty="0"/>
                        <a:t>2019-06</a:t>
                      </a:r>
                      <a:endParaRPr lang="zh-CN" altLang="en-US" sz="1400" dirty="0"/>
                    </a:p>
                  </a:txBody>
                  <a:tcPr/>
                </a:tc>
                <a:tc>
                  <a:txBody>
                    <a:bodyPr/>
                    <a:lstStyle/>
                    <a:p>
                      <a:pPr algn="ctr"/>
                      <a:r>
                        <a:rPr lang="en-US" altLang="zh-CN" sz="1400" dirty="0"/>
                        <a:t>4</a:t>
                      </a:r>
                      <a:endParaRPr lang="zh-CN" altLang="en-US" sz="1400" dirty="0"/>
                    </a:p>
                  </a:txBody>
                  <a:tcPr/>
                </a:tc>
                <a:extLst>
                  <a:ext uri="{0D108BD9-81ED-4DB2-BD59-A6C34878D82A}">
                    <a16:rowId xmlns:a16="http://schemas.microsoft.com/office/drawing/2014/main" val="2792776553"/>
                  </a:ext>
                </a:extLst>
              </a:tr>
            </a:tbl>
          </a:graphicData>
        </a:graphic>
      </p:graphicFrame>
    </p:spTree>
    <p:extLst>
      <p:ext uri="{BB962C8B-B14F-4D97-AF65-F5344CB8AC3E}">
        <p14:creationId xmlns:p14="http://schemas.microsoft.com/office/powerpoint/2010/main" val="25652149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C236ADE-B84B-4F6C-BD57-967221BCD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1711" y="953142"/>
            <a:ext cx="4632440" cy="2693773"/>
          </a:xfrm>
          <a:prstGeom prst="rect">
            <a:avLst/>
          </a:prstGeom>
        </p:spPr>
      </p:pic>
      <p:sp>
        <p:nvSpPr>
          <p:cNvPr id="3" name="文本框 2"/>
          <p:cNvSpPr txBox="1"/>
          <p:nvPr/>
        </p:nvSpPr>
        <p:spPr>
          <a:xfrm>
            <a:off x="923978" y="226101"/>
            <a:ext cx="5743880" cy="646331"/>
          </a:xfrm>
          <a:prstGeom prst="rect">
            <a:avLst/>
          </a:prstGeom>
          <a:noFill/>
        </p:spPr>
        <p:txBody>
          <a:bodyPr wrap="none" rtlCol="0">
            <a:spAutoFit/>
          </a:bodyPr>
          <a:lstStyle/>
          <a:p>
            <a:r>
              <a:rPr lang="zh-CN" altLang="en-US" sz="3600" b="1" dirty="0">
                <a:solidFill>
                  <a:srgbClr val="365A9C"/>
                </a:solidFill>
              </a:rPr>
              <a:t>神威</a:t>
            </a:r>
            <a:r>
              <a:rPr lang="en-US" altLang="zh-CN" sz="3600" b="1" dirty="0">
                <a:solidFill>
                  <a:srgbClr val="365A9C"/>
                </a:solidFill>
              </a:rPr>
              <a:t>·</a:t>
            </a:r>
            <a:r>
              <a:rPr lang="zh-CN" altLang="en-US" sz="3600" b="1" dirty="0">
                <a:solidFill>
                  <a:srgbClr val="365A9C"/>
                </a:solidFill>
              </a:rPr>
              <a:t>太湖之光超级计算机</a:t>
            </a:r>
          </a:p>
        </p:txBody>
      </p:sp>
      <p:pic>
        <p:nvPicPr>
          <p:cNvPr id="6" name="Picture 12" descr="âå¤©æ²³ä¸å·âçå¾çæç´¢ç»æ">
            <a:extLst>
              <a:ext uri="{FF2B5EF4-FFF2-40B4-BE49-F238E27FC236}">
                <a16:creationId xmlns:a16="http://schemas.microsoft.com/office/drawing/2014/main" id="{1950AF8B-9051-4AE9-839A-F38148000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74" y="4625724"/>
            <a:ext cx="3038285" cy="2025468"/>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A746DD28-87C8-4939-A39C-E28AC2BE2D7A}"/>
              </a:ext>
            </a:extLst>
          </p:cNvPr>
          <p:cNvSpPr txBox="1">
            <a:spLocks/>
          </p:cNvSpPr>
          <p:nvPr/>
        </p:nvSpPr>
        <p:spPr>
          <a:xfrm>
            <a:off x="298285" y="1232282"/>
            <a:ext cx="4315279" cy="33449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rgbClr val="C00000"/>
                </a:solidFill>
                <a:latin typeface="Times New Roman"/>
                <a:cs typeface="Times New Roman"/>
              </a:rPr>
              <a:t>异构众核融合体系结构</a:t>
            </a:r>
            <a:endParaRPr lang="en-US" altLang="zh-CN" sz="2400" b="1" dirty="0">
              <a:solidFill>
                <a:srgbClr val="C00000"/>
              </a:solidFill>
              <a:latin typeface="Times New Roman"/>
              <a:cs typeface="Times New Roman"/>
            </a:endParaRPr>
          </a:p>
          <a:p>
            <a:r>
              <a:rPr lang="en-US" altLang="zh-CN" sz="2000" dirty="0">
                <a:latin typeface="Times New Roman"/>
                <a:cs typeface="Times New Roman"/>
              </a:rPr>
              <a:t>Processor</a:t>
            </a:r>
            <a:r>
              <a:rPr lang="zh-CN" altLang="en-US" sz="2000" dirty="0">
                <a:latin typeface="Times New Roman"/>
                <a:cs typeface="Times New Roman"/>
              </a:rPr>
              <a:t>：</a:t>
            </a:r>
            <a:r>
              <a:rPr lang="en-US" altLang="zh-CN" sz="2000" dirty="0">
                <a:latin typeface="Times New Roman"/>
                <a:cs typeface="Times New Roman"/>
              </a:rPr>
              <a:t>Sunway SW26010 260C 1.45GHz</a:t>
            </a:r>
          </a:p>
          <a:p>
            <a:r>
              <a:rPr lang="en-US" altLang="zh-CN" sz="2000" dirty="0">
                <a:latin typeface="Times New Roman"/>
                <a:cs typeface="Times New Roman"/>
              </a:rPr>
              <a:t>Total cores</a:t>
            </a:r>
            <a:r>
              <a:rPr lang="zh-CN" altLang="en-US" sz="2000" dirty="0">
                <a:latin typeface="Times New Roman"/>
                <a:cs typeface="Times New Roman"/>
              </a:rPr>
              <a:t>：</a:t>
            </a:r>
            <a:r>
              <a:rPr lang="en-US" altLang="zh-CN" sz="2000" dirty="0">
                <a:latin typeface="Times New Roman"/>
                <a:cs typeface="Times New Roman"/>
              </a:rPr>
              <a:t>10,649,600 cores</a:t>
            </a:r>
          </a:p>
          <a:p>
            <a:r>
              <a:rPr lang="en-US" altLang="zh-CN" sz="2000" dirty="0">
                <a:latin typeface="Times New Roman"/>
                <a:cs typeface="Times New Roman"/>
              </a:rPr>
              <a:t>Memory</a:t>
            </a:r>
            <a:r>
              <a:rPr lang="zh-CN" altLang="en-US" sz="2000" dirty="0">
                <a:latin typeface="Times New Roman"/>
                <a:cs typeface="Times New Roman"/>
              </a:rPr>
              <a:t>：</a:t>
            </a:r>
            <a:r>
              <a:rPr lang="en-US" altLang="zh-CN" sz="2000" dirty="0">
                <a:latin typeface="Times New Roman"/>
                <a:cs typeface="Times New Roman"/>
              </a:rPr>
              <a:t>1,310,720 GB</a:t>
            </a:r>
          </a:p>
          <a:p>
            <a:r>
              <a:rPr lang="en-US" altLang="zh-CN" sz="2000" b="1" dirty="0">
                <a:solidFill>
                  <a:srgbClr val="C00000"/>
                </a:solidFill>
                <a:latin typeface="Times New Roman"/>
                <a:cs typeface="Times New Roman"/>
              </a:rPr>
              <a:t>Top500</a:t>
            </a:r>
            <a:r>
              <a:rPr lang="zh-CN" altLang="en-US" sz="2000" b="1" dirty="0">
                <a:solidFill>
                  <a:srgbClr val="C00000"/>
                </a:solidFill>
                <a:latin typeface="Times New Roman"/>
                <a:cs typeface="Times New Roman"/>
              </a:rPr>
              <a:t>：</a:t>
            </a:r>
            <a:r>
              <a:rPr lang="en-US" altLang="zh-CN" sz="2000" b="1" dirty="0">
                <a:solidFill>
                  <a:srgbClr val="C00000"/>
                </a:solidFill>
                <a:latin typeface="Times New Roman"/>
                <a:cs typeface="Times New Roman"/>
              </a:rPr>
              <a:t>3</a:t>
            </a:r>
          </a:p>
          <a:p>
            <a:r>
              <a:rPr lang="en-US" altLang="zh-CN" sz="2000" dirty="0">
                <a:latin typeface="Times New Roman"/>
                <a:cs typeface="Times New Roman"/>
              </a:rPr>
              <a:t>Green 500</a:t>
            </a:r>
            <a:r>
              <a:rPr lang="zh-CN" altLang="en-US" sz="2000" dirty="0">
                <a:latin typeface="Times New Roman"/>
                <a:cs typeface="Times New Roman"/>
              </a:rPr>
              <a:t>：</a:t>
            </a:r>
            <a:r>
              <a:rPr lang="en-US" altLang="zh-CN" sz="2000" dirty="0">
                <a:latin typeface="Times New Roman"/>
                <a:cs typeface="Times New Roman"/>
              </a:rPr>
              <a:t>25</a:t>
            </a:r>
          </a:p>
          <a:p>
            <a:r>
              <a:rPr lang="zh-CN" altLang="en-US" sz="2000" dirty="0">
                <a:latin typeface="Times New Roman"/>
                <a:cs typeface="Times New Roman"/>
              </a:rPr>
              <a:t>峰值计算速度每秒</a:t>
            </a:r>
            <a:r>
              <a:rPr lang="en-US" altLang="zh-CN" sz="2000" dirty="0">
                <a:latin typeface="Times New Roman"/>
                <a:cs typeface="Times New Roman"/>
              </a:rPr>
              <a:t>125435.9 </a:t>
            </a:r>
            <a:r>
              <a:rPr lang="en-US" altLang="zh-CN" sz="2000" dirty="0" err="1">
                <a:latin typeface="Times New Roman"/>
                <a:cs typeface="Times New Roman"/>
              </a:rPr>
              <a:t>TFlop</a:t>
            </a:r>
            <a:r>
              <a:rPr lang="zh-CN" altLang="en-US" sz="2000" dirty="0">
                <a:latin typeface="Times New Roman"/>
                <a:cs typeface="Times New Roman"/>
              </a:rPr>
              <a:t>，持续计算速度</a:t>
            </a:r>
            <a:r>
              <a:rPr lang="en-US" altLang="zh-CN" sz="2000" dirty="0">
                <a:latin typeface="Times New Roman"/>
                <a:cs typeface="Times New Roman"/>
              </a:rPr>
              <a:t> 93014.6 </a:t>
            </a:r>
            <a:r>
              <a:rPr lang="en-US" altLang="zh-CN" sz="2000" dirty="0" err="1">
                <a:latin typeface="Times New Roman"/>
                <a:cs typeface="Times New Roman"/>
              </a:rPr>
              <a:t>Tflop</a:t>
            </a:r>
            <a:endParaRPr lang="en-US" altLang="zh-CN" sz="2000" dirty="0">
              <a:latin typeface="Times New Roman"/>
              <a:cs typeface="Times New Roman"/>
            </a:endParaRPr>
          </a:p>
          <a:p>
            <a:r>
              <a:rPr lang="en-US" altLang="zh-CN" sz="2000" dirty="0">
                <a:latin typeface="Times New Roman"/>
                <a:cs typeface="Times New Roman"/>
              </a:rPr>
              <a:t>Power Efficiency</a:t>
            </a:r>
            <a:r>
              <a:rPr lang="zh-CN" altLang="en-US" sz="2000" dirty="0">
                <a:latin typeface="Times New Roman"/>
                <a:cs typeface="Times New Roman"/>
              </a:rPr>
              <a:t>：</a:t>
            </a:r>
            <a:r>
              <a:rPr lang="en-US" altLang="zh-CN" sz="2000" dirty="0">
                <a:latin typeface="Times New Roman"/>
                <a:cs typeface="Times New Roman"/>
              </a:rPr>
              <a:t>6.051GFlops/Watts</a:t>
            </a:r>
            <a:endParaRPr lang="zh-CN" altLang="en-US" sz="2000" dirty="0">
              <a:latin typeface="Times New Roman"/>
              <a:cs typeface="Times New Roman"/>
            </a:endParaRPr>
          </a:p>
        </p:txBody>
      </p:sp>
      <p:graphicFrame>
        <p:nvGraphicFramePr>
          <p:cNvPr id="8" name="表格 7">
            <a:extLst>
              <a:ext uri="{FF2B5EF4-FFF2-40B4-BE49-F238E27FC236}">
                <a16:creationId xmlns:a16="http://schemas.microsoft.com/office/drawing/2014/main" id="{B60CB0B1-D14C-4114-8D02-F67DF896D8F5}"/>
              </a:ext>
            </a:extLst>
          </p:cNvPr>
          <p:cNvGraphicFramePr>
            <a:graphicFrameLocks noGrp="1"/>
          </p:cNvGraphicFramePr>
          <p:nvPr>
            <p:extLst>
              <p:ext uri="{D42A27DB-BD31-4B8C-83A1-F6EECF244321}">
                <p14:modId xmlns:p14="http://schemas.microsoft.com/office/powerpoint/2010/main" val="4084325464"/>
              </p:ext>
            </p:extLst>
          </p:nvPr>
        </p:nvGraphicFramePr>
        <p:xfrm>
          <a:off x="4706009" y="3727625"/>
          <a:ext cx="4005696" cy="2682240"/>
        </p:xfrm>
        <a:graphic>
          <a:graphicData uri="http://schemas.openxmlformats.org/drawingml/2006/table">
            <a:tbl>
              <a:tblPr firstRow="1" bandRow="1">
                <a:tableStyleId>{5C22544A-7EE6-4342-B048-85BDC9FD1C3A}</a:tableStyleId>
              </a:tblPr>
              <a:tblGrid>
                <a:gridCol w="2002848">
                  <a:extLst>
                    <a:ext uri="{9D8B030D-6E8A-4147-A177-3AD203B41FA5}">
                      <a16:colId xmlns:a16="http://schemas.microsoft.com/office/drawing/2014/main" val="581038646"/>
                    </a:ext>
                  </a:extLst>
                </a:gridCol>
                <a:gridCol w="2002848">
                  <a:extLst>
                    <a:ext uri="{9D8B030D-6E8A-4147-A177-3AD203B41FA5}">
                      <a16:colId xmlns:a16="http://schemas.microsoft.com/office/drawing/2014/main" val="695496810"/>
                    </a:ext>
                  </a:extLst>
                </a:gridCol>
              </a:tblGrid>
              <a:tr h="268753">
                <a:tc>
                  <a:txBody>
                    <a:bodyPr/>
                    <a:lstStyle/>
                    <a:p>
                      <a:pPr algn="ctr"/>
                      <a:r>
                        <a:rPr lang="en-US" altLang="zh-CN" sz="1600" dirty="0"/>
                        <a:t>Time List</a:t>
                      </a:r>
                      <a:endParaRPr lang="zh-CN" altLang="en-US" sz="1600" dirty="0"/>
                    </a:p>
                  </a:txBody>
                  <a:tcPr/>
                </a:tc>
                <a:tc>
                  <a:txBody>
                    <a:bodyPr/>
                    <a:lstStyle/>
                    <a:p>
                      <a:pPr algn="ctr"/>
                      <a:r>
                        <a:rPr lang="en-US" altLang="zh-CN" sz="1600" dirty="0"/>
                        <a:t>Top500 Rank</a:t>
                      </a:r>
                      <a:endParaRPr lang="zh-CN" altLang="en-US" sz="1600" dirty="0"/>
                    </a:p>
                  </a:txBody>
                  <a:tcPr/>
                </a:tc>
                <a:extLst>
                  <a:ext uri="{0D108BD9-81ED-4DB2-BD59-A6C34878D82A}">
                    <a16:rowId xmlns:a16="http://schemas.microsoft.com/office/drawing/2014/main" val="2788243517"/>
                  </a:ext>
                </a:extLst>
              </a:tr>
              <a:tr h="268753">
                <a:tc>
                  <a:txBody>
                    <a:bodyPr/>
                    <a:lstStyle/>
                    <a:p>
                      <a:pPr algn="ctr"/>
                      <a:r>
                        <a:rPr lang="en-US" altLang="zh-CN" sz="1600" dirty="0"/>
                        <a:t>2016-06</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3830246423"/>
                  </a:ext>
                </a:extLst>
              </a:tr>
              <a:tr h="268753">
                <a:tc>
                  <a:txBody>
                    <a:bodyPr/>
                    <a:lstStyle/>
                    <a:p>
                      <a:pPr algn="ctr"/>
                      <a:r>
                        <a:rPr lang="en-US" altLang="zh-CN" sz="1600" dirty="0"/>
                        <a:t>2016-11</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824604414"/>
                  </a:ext>
                </a:extLst>
              </a:tr>
              <a:tr h="268753">
                <a:tc>
                  <a:txBody>
                    <a:bodyPr/>
                    <a:lstStyle/>
                    <a:p>
                      <a:pPr algn="ctr"/>
                      <a:r>
                        <a:rPr lang="en-US" altLang="zh-CN" sz="1600" dirty="0"/>
                        <a:t>2017-06</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141164157"/>
                  </a:ext>
                </a:extLst>
              </a:tr>
              <a:tr h="268753">
                <a:tc>
                  <a:txBody>
                    <a:bodyPr/>
                    <a:lstStyle/>
                    <a:p>
                      <a:pPr algn="ctr"/>
                      <a:r>
                        <a:rPr lang="en-US" altLang="zh-CN" sz="1600" dirty="0"/>
                        <a:t>2017-11</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274672489"/>
                  </a:ext>
                </a:extLst>
              </a:tr>
              <a:tr h="268753">
                <a:tc>
                  <a:txBody>
                    <a:bodyPr/>
                    <a:lstStyle/>
                    <a:p>
                      <a:pPr algn="ctr"/>
                      <a:r>
                        <a:rPr lang="en-US" altLang="zh-CN" sz="1600" dirty="0"/>
                        <a:t>2018-06</a:t>
                      </a:r>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3965481960"/>
                  </a:ext>
                </a:extLst>
              </a:tr>
              <a:tr h="268753">
                <a:tc>
                  <a:txBody>
                    <a:bodyPr/>
                    <a:lstStyle/>
                    <a:p>
                      <a:pPr algn="ctr"/>
                      <a:r>
                        <a:rPr lang="en-US" altLang="zh-CN" sz="1600" dirty="0"/>
                        <a:t>2018-11</a:t>
                      </a:r>
                      <a:endParaRPr lang="zh-CN" altLang="en-US" sz="1600" dirty="0"/>
                    </a:p>
                  </a:txBody>
                  <a:tcPr/>
                </a:tc>
                <a:tc>
                  <a:txBody>
                    <a:bodyPr/>
                    <a:lstStyle/>
                    <a:p>
                      <a:pPr algn="ctr"/>
                      <a:r>
                        <a:rPr lang="en-US" altLang="zh-CN" sz="1600" dirty="0"/>
                        <a:t>3</a:t>
                      </a:r>
                      <a:endParaRPr lang="zh-CN" altLang="en-US" sz="1600" dirty="0"/>
                    </a:p>
                  </a:txBody>
                  <a:tcPr/>
                </a:tc>
                <a:extLst>
                  <a:ext uri="{0D108BD9-81ED-4DB2-BD59-A6C34878D82A}">
                    <a16:rowId xmlns:a16="http://schemas.microsoft.com/office/drawing/2014/main" val="2924627422"/>
                  </a:ext>
                </a:extLst>
              </a:tr>
              <a:tr h="268753">
                <a:tc>
                  <a:txBody>
                    <a:bodyPr/>
                    <a:lstStyle/>
                    <a:p>
                      <a:pPr algn="ctr"/>
                      <a:r>
                        <a:rPr lang="en-US" altLang="zh-CN" sz="1600" dirty="0"/>
                        <a:t>2019-06</a:t>
                      </a:r>
                      <a:endParaRPr lang="zh-CN" altLang="en-US" sz="1600" dirty="0"/>
                    </a:p>
                  </a:txBody>
                  <a:tcPr/>
                </a:tc>
                <a:tc>
                  <a:txBody>
                    <a:bodyPr/>
                    <a:lstStyle/>
                    <a:p>
                      <a:pPr algn="ctr"/>
                      <a:r>
                        <a:rPr lang="en-US" altLang="zh-CN" sz="1600" dirty="0"/>
                        <a:t>3</a:t>
                      </a:r>
                      <a:endParaRPr lang="zh-CN" altLang="en-US" sz="1600" dirty="0"/>
                    </a:p>
                  </a:txBody>
                  <a:tcPr/>
                </a:tc>
                <a:extLst>
                  <a:ext uri="{0D108BD9-81ED-4DB2-BD59-A6C34878D82A}">
                    <a16:rowId xmlns:a16="http://schemas.microsoft.com/office/drawing/2014/main" val="2792776553"/>
                  </a:ext>
                </a:extLst>
              </a:tr>
            </a:tbl>
          </a:graphicData>
        </a:graphic>
      </p:graphicFrame>
    </p:spTree>
    <p:extLst>
      <p:ext uri="{BB962C8B-B14F-4D97-AF65-F5344CB8AC3E}">
        <p14:creationId xmlns:p14="http://schemas.microsoft.com/office/powerpoint/2010/main" val="2428882407"/>
      </p:ext>
    </p:extLst>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ln>
      </a:spPr>
      <a:bodyPr wrap="square" rtlCol="0">
        <a:spAutoFit/>
      </a:bodyPr>
      <a:lstStyle>
        <a:defPPr algn="ctr">
          <a:defRPr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16900</TotalTime>
  <Words>4163</Words>
  <Application>Microsoft Macintosh PowerPoint</Application>
  <PresentationFormat>全屏显示(4:3)</PresentationFormat>
  <Paragraphs>694</Paragraphs>
  <Slides>45</Slides>
  <Notes>32</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7</vt:i4>
      </vt:variant>
      <vt:variant>
        <vt:lpstr>幻灯片标题</vt:lpstr>
      </vt:variant>
      <vt:variant>
        <vt:i4>45</vt:i4>
      </vt:variant>
    </vt:vector>
  </HeadingPairs>
  <TitlesOfParts>
    <vt:vector size="71" baseType="lpstr">
      <vt:lpstr>等线</vt:lpstr>
      <vt:lpstr>黑体</vt:lpstr>
      <vt:lpstr>华文中宋</vt:lpstr>
      <vt:lpstr>楷体</vt:lpstr>
      <vt:lpstr>楷体_GB2312</vt:lpstr>
      <vt:lpstr>楷体_GB2312</vt:lpstr>
      <vt:lpstr>宋体</vt:lpstr>
      <vt:lpstr>Microsoft YaHei</vt:lpstr>
      <vt:lpstr>Microsoft YaHei</vt:lpstr>
      <vt:lpstr>PingFang SC</vt:lpstr>
      <vt:lpstr>TimesNewRomanPS-BoldMT</vt:lpstr>
      <vt:lpstr>Arial</vt:lpstr>
      <vt:lpstr>Calibri</vt:lpstr>
      <vt:lpstr>Calibri Light</vt:lpstr>
      <vt:lpstr>Palatino Linotype</vt:lpstr>
      <vt:lpstr>Times New Roman</vt:lpstr>
      <vt:lpstr>Wingdings</vt:lpstr>
      <vt:lpstr>Office 主题​​</vt:lpstr>
      <vt:lpstr>Office 主题</vt:lpstr>
      <vt:lpstr>Visio.Drawing.15</vt:lpstr>
      <vt:lpstr>Equation</vt:lpstr>
      <vt:lpstr>Equation.DSMT4</vt:lpstr>
      <vt:lpstr>Visio.Drawing.11</vt:lpstr>
      <vt:lpstr>Visio</vt:lpstr>
      <vt:lpstr>图表</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李靖波</dc:creator>
  <cp:lastModifiedBy>钰鑫 张</cp:lastModifiedBy>
  <cp:revision>955</cp:revision>
  <dcterms:created xsi:type="dcterms:W3CDTF">2015-12-15T05:05:50Z</dcterms:created>
  <dcterms:modified xsi:type="dcterms:W3CDTF">2019-09-11T02:04:34Z</dcterms:modified>
</cp:coreProperties>
</file>